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9" r:id="rId1"/>
  </p:sldMasterIdLst>
  <p:notesMasterIdLst>
    <p:notesMasterId r:id="rId55"/>
  </p:notesMasterIdLst>
  <p:sldIdLst>
    <p:sldId id="256" r:id="rId2"/>
    <p:sldId id="297" r:id="rId3"/>
    <p:sldId id="296" r:id="rId4"/>
    <p:sldId id="298" r:id="rId5"/>
    <p:sldId id="299" r:id="rId6"/>
    <p:sldId id="257" r:id="rId7"/>
    <p:sldId id="258" r:id="rId8"/>
    <p:sldId id="259" r:id="rId9"/>
    <p:sldId id="260" r:id="rId10"/>
    <p:sldId id="261" r:id="rId11"/>
    <p:sldId id="262" r:id="rId12"/>
    <p:sldId id="263" r:id="rId13"/>
    <p:sldId id="264" r:id="rId14"/>
    <p:sldId id="265" r:id="rId15"/>
    <p:sldId id="266" r:id="rId16"/>
    <p:sldId id="300" r:id="rId17"/>
    <p:sldId id="267" r:id="rId18"/>
    <p:sldId id="268" r:id="rId19"/>
    <p:sldId id="309" r:id="rId20"/>
    <p:sldId id="269" r:id="rId21"/>
    <p:sldId id="270" r:id="rId22"/>
    <p:sldId id="271" r:id="rId23"/>
    <p:sldId id="272" r:id="rId24"/>
    <p:sldId id="310" r:id="rId25"/>
    <p:sldId id="311" r:id="rId26"/>
    <p:sldId id="275" r:id="rId27"/>
    <p:sldId id="313" r:id="rId28"/>
    <p:sldId id="276" r:id="rId29"/>
    <p:sldId id="277" r:id="rId30"/>
    <p:sldId id="279" r:id="rId31"/>
    <p:sldId id="280" r:id="rId32"/>
    <p:sldId id="281" r:id="rId33"/>
    <p:sldId id="283" r:id="rId34"/>
    <p:sldId id="284" r:id="rId35"/>
    <p:sldId id="286" r:id="rId36"/>
    <p:sldId id="301" r:id="rId37"/>
    <p:sldId id="305" r:id="rId38"/>
    <p:sldId id="312" r:id="rId39"/>
    <p:sldId id="302" r:id="rId40"/>
    <p:sldId id="304" r:id="rId41"/>
    <p:sldId id="306" r:id="rId42"/>
    <p:sldId id="307" r:id="rId43"/>
    <p:sldId id="303" r:id="rId44"/>
    <p:sldId id="308" r:id="rId45"/>
    <p:sldId id="287" r:id="rId46"/>
    <p:sldId id="288" r:id="rId47"/>
    <p:sldId id="289" r:id="rId48"/>
    <p:sldId id="294" r:id="rId49"/>
    <p:sldId id="291" r:id="rId50"/>
    <p:sldId id="292" r:id="rId51"/>
    <p:sldId id="293" r:id="rId52"/>
    <p:sldId id="295" r:id="rId53"/>
    <p:sldId id="290" r:id="rId54"/>
  </p:sldIdLst>
  <p:sldSz cx="12192000" cy="6858000"/>
  <p:notesSz cx="6985000" cy="9282113"/>
  <p:embeddedFontLst>
    <p:embeddedFont>
      <p:font typeface="Questrial" pitchFamily="2" charset="-94"/>
      <p:regular r:id="rId56"/>
    </p:embeddedFont>
  </p:embeddedFontLst>
  <p:defaultTex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0651C3A-4460-11DB-9652-00E08161165F}"/>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64681" autoAdjust="0"/>
  </p:normalViewPr>
  <p:slideViewPr>
    <p:cSldViewPr snapToGrid="0">
      <p:cViewPr>
        <p:scale>
          <a:sx n="50" d="100"/>
          <a:sy n="50" d="100"/>
        </p:scale>
        <p:origin x="-456" y="84"/>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61" Type="http://schemas.microsoft.com/office/2016/11/relationships/changesInfo" Target="changesInfos/changesInfo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1.fntdata"/><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met Tonyalı" userId="c78b1c38-083f-41ce-ac1d-60aa94ece9ff" providerId="ADAL" clId="{A73B59E5-AEA4-0A48-A767-E27FA875CDF0}"/>
    <pc:docChg chg="modSld">
      <pc:chgData name="Samet Tonyalı" userId="c78b1c38-083f-41ce-ac1d-60aa94ece9ff" providerId="ADAL" clId="{A73B59E5-AEA4-0A48-A767-E27FA875CDF0}" dt="2020-10-27T07:09:05.498" v="4" actId="20577"/>
      <pc:docMkLst>
        <pc:docMk/>
      </pc:docMkLst>
      <pc:sldChg chg="modNotesTx">
        <pc:chgData name="Samet Tonyalı" userId="c78b1c38-083f-41ce-ac1d-60aa94ece9ff" providerId="ADAL" clId="{A73B59E5-AEA4-0A48-A767-E27FA875CDF0}" dt="2020-10-27T07:09:05.498" v="4" actId="20577"/>
        <pc:sldMkLst>
          <pc:docMk/>
          <pc:sldMk cId="0" sldId="256"/>
        </pc:sldMkLst>
      </pc:sldChg>
    </pc:docChg>
  </pc:docChgLst>
  <pc:docChgLst>
    <pc:chgData name="Samet Tonyalı" userId="c78b1c38-083f-41ce-ac1d-60aa94ece9ff" providerId="ADAL" clId="{0674198A-EC38-414E-8E3A-2C43E011346A}"/>
    <pc:docChg chg="undo custSel addSld delSld modSld">
      <pc:chgData name="Samet Tonyalı" userId="c78b1c38-083f-41ce-ac1d-60aa94ece9ff" providerId="ADAL" clId="{0674198A-EC38-414E-8E3A-2C43E011346A}" dt="2020-10-27T06:46:13.707" v="424" actId="20577"/>
      <pc:docMkLst>
        <pc:docMk/>
      </pc:docMkLst>
      <pc:sldChg chg="modNotesTx">
        <pc:chgData name="Samet Tonyalı" userId="c78b1c38-083f-41ce-ac1d-60aa94ece9ff" providerId="ADAL" clId="{0674198A-EC38-414E-8E3A-2C43E011346A}" dt="2020-10-22T12:01:11.037" v="10" actId="20577"/>
        <pc:sldMkLst>
          <pc:docMk/>
          <pc:sldMk cId="0" sldId="257"/>
        </pc:sldMkLst>
      </pc:sldChg>
      <pc:sldChg chg="modTransition">
        <pc:chgData name="Samet Tonyalı" userId="c78b1c38-083f-41ce-ac1d-60aa94ece9ff" providerId="ADAL" clId="{0674198A-EC38-414E-8E3A-2C43E011346A}" dt="2020-10-27T05:45:02.980" v="356"/>
        <pc:sldMkLst>
          <pc:docMk/>
          <pc:sldMk cId="0" sldId="259"/>
        </pc:sldMkLst>
      </pc:sldChg>
      <pc:sldChg chg="modSp modNotesTx">
        <pc:chgData name="Samet Tonyalı" userId="c78b1c38-083f-41ce-ac1d-60aa94ece9ff" providerId="ADAL" clId="{0674198A-EC38-414E-8E3A-2C43E011346A}" dt="2020-10-27T05:50:12.061" v="369" actId="20577"/>
        <pc:sldMkLst>
          <pc:docMk/>
          <pc:sldMk cId="0" sldId="261"/>
        </pc:sldMkLst>
        <pc:spChg chg="mod">
          <ac:chgData name="Samet Tonyalı" userId="c78b1c38-083f-41ce-ac1d-60aa94ece9ff" providerId="ADAL" clId="{0674198A-EC38-414E-8E3A-2C43E011346A}" dt="2020-10-27T05:49:42.941" v="362" actId="20577"/>
          <ac:spMkLst>
            <pc:docMk/>
            <pc:sldMk cId="0" sldId="261"/>
            <ac:spMk id="59" creationId="{00000000-0000-0000-0000-000000000000}"/>
          </ac:spMkLst>
        </pc:spChg>
      </pc:sldChg>
      <pc:sldChg chg="modTransition">
        <pc:chgData name="Samet Tonyalı" userId="c78b1c38-083f-41ce-ac1d-60aa94ece9ff" providerId="ADAL" clId="{0674198A-EC38-414E-8E3A-2C43E011346A}" dt="2020-10-27T05:48:03.586" v="357"/>
        <pc:sldMkLst>
          <pc:docMk/>
          <pc:sldMk cId="0" sldId="262"/>
        </pc:sldMkLst>
      </pc:sldChg>
      <pc:sldChg chg="modSp modNotesTx">
        <pc:chgData name="Samet Tonyalı" userId="c78b1c38-083f-41ce-ac1d-60aa94ece9ff" providerId="ADAL" clId="{0674198A-EC38-414E-8E3A-2C43E011346A}" dt="2020-10-27T05:50:04.496" v="363" actId="6549"/>
        <pc:sldMkLst>
          <pc:docMk/>
          <pc:sldMk cId="0" sldId="263"/>
        </pc:sldMkLst>
        <pc:spChg chg="mod">
          <ac:chgData name="Samet Tonyalı" userId="c78b1c38-083f-41ce-ac1d-60aa94ece9ff" providerId="ADAL" clId="{0674198A-EC38-414E-8E3A-2C43E011346A}" dt="2020-10-27T05:49:33.637" v="359" actId="6549"/>
          <ac:spMkLst>
            <pc:docMk/>
            <pc:sldMk cId="0" sldId="263"/>
            <ac:spMk id="78" creationId="{00000000-0000-0000-0000-000000000000}"/>
          </ac:spMkLst>
        </pc:spChg>
      </pc:sldChg>
      <pc:sldChg chg="modTransition">
        <pc:chgData name="Samet Tonyalı" userId="c78b1c38-083f-41ce-ac1d-60aa94ece9ff" providerId="ADAL" clId="{0674198A-EC38-414E-8E3A-2C43E011346A}" dt="2020-10-27T05:52:34.849" v="370"/>
        <pc:sldMkLst>
          <pc:docMk/>
          <pc:sldMk cId="0" sldId="264"/>
        </pc:sldMkLst>
      </pc:sldChg>
      <pc:sldChg chg="modTransition">
        <pc:chgData name="Samet Tonyalı" userId="c78b1c38-083f-41ce-ac1d-60aa94ece9ff" providerId="ADAL" clId="{0674198A-EC38-414E-8E3A-2C43E011346A}" dt="2020-10-27T05:53:35.676" v="371"/>
        <pc:sldMkLst>
          <pc:docMk/>
          <pc:sldMk cId="0" sldId="266"/>
        </pc:sldMkLst>
      </pc:sldChg>
      <pc:sldChg chg="modNotesTx">
        <pc:chgData name="Samet Tonyalı" userId="c78b1c38-083f-41ce-ac1d-60aa94ece9ff" providerId="ADAL" clId="{0674198A-EC38-414E-8E3A-2C43E011346A}" dt="2020-10-27T05:55:32.550" v="372" actId="20577"/>
        <pc:sldMkLst>
          <pc:docMk/>
          <pc:sldMk cId="0" sldId="267"/>
        </pc:sldMkLst>
      </pc:sldChg>
      <pc:sldChg chg="modSp">
        <pc:chgData name="Samet Tonyalı" userId="c78b1c38-083f-41ce-ac1d-60aa94ece9ff" providerId="ADAL" clId="{0674198A-EC38-414E-8E3A-2C43E011346A}" dt="2020-10-27T06:07:02.425" v="377"/>
        <pc:sldMkLst>
          <pc:docMk/>
          <pc:sldMk cId="0" sldId="271"/>
        </pc:sldMkLst>
        <pc:spChg chg="mod">
          <ac:chgData name="Samet Tonyalı" userId="c78b1c38-083f-41ce-ac1d-60aa94ece9ff" providerId="ADAL" clId="{0674198A-EC38-414E-8E3A-2C43E011346A}" dt="2020-10-27T06:07:02.425" v="377"/>
          <ac:spMkLst>
            <pc:docMk/>
            <pc:sldMk cId="0" sldId="271"/>
            <ac:spMk id="144" creationId="{00000000-0000-0000-0000-000000000000}"/>
          </ac:spMkLst>
        </pc:spChg>
      </pc:sldChg>
      <pc:sldChg chg="del modTransition">
        <pc:chgData name="Samet Tonyalı" userId="c78b1c38-083f-41ce-ac1d-60aa94ece9ff" providerId="ADAL" clId="{0674198A-EC38-414E-8E3A-2C43E011346A}" dt="2020-10-27T06:11:17.097" v="378" actId="2696"/>
        <pc:sldMkLst>
          <pc:docMk/>
          <pc:sldMk cId="0" sldId="273"/>
        </pc:sldMkLst>
      </pc:sldChg>
      <pc:sldChg chg="del modTransition">
        <pc:chgData name="Samet Tonyalı" userId="c78b1c38-083f-41ce-ac1d-60aa94ece9ff" providerId="ADAL" clId="{0674198A-EC38-414E-8E3A-2C43E011346A}" dt="2020-10-27T06:11:17.109" v="379" actId="2696"/>
        <pc:sldMkLst>
          <pc:docMk/>
          <pc:sldMk cId="0" sldId="274"/>
        </pc:sldMkLst>
      </pc:sldChg>
      <pc:sldChg chg="del modTransition">
        <pc:chgData name="Samet Tonyalı" userId="c78b1c38-083f-41ce-ac1d-60aa94ece9ff" providerId="ADAL" clId="{0674198A-EC38-414E-8E3A-2C43E011346A}" dt="2020-10-23T08:09:06.550" v="24" actId="2696"/>
        <pc:sldMkLst>
          <pc:docMk/>
          <pc:sldMk cId="0" sldId="278"/>
        </pc:sldMkLst>
      </pc:sldChg>
      <pc:sldChg chg="modNotesTx">
        <pc:chgData name="Samet Tonyalı" userId="c78b1c38-083f-41ce-ac1d-60aa94ece9ff" providerId="ADAL" clId="{0674198A-EC38-414E-8E3A-2C43E011346A}" dt="2020-10-23T08:22:58.669" v="42" actId="20577"/>
        <pc:sldMkLst>
          <pc:docMk/>
          <pc:sldMk cId="0" sldId="279"/>
        </pc:sldMkLst>
      </pc:sldChg>
      <pc:sldChg chg="addSp modSp modNotesTx">
        <pc:chgData name="Samet Tonyalı" userId="c78b1c38-083f-41ce-ac1d-60aa94ece9ff" providerId="ADAL" clId="{0674198A-EC38-414E-8E3A-2C43E011346A}" dt="2020-10-27T06:20:00.157" v="388" actId="122"/>
        <pc:sldMkLst>
          <pc:docMk/>
          <pc:sldMk cId="0" sldId="280"/>
        </pc:sldMkLst>
        <pc:spChg chg="add mod">
          <ac:chgData name="Samet Tonyalı" userId="c78b1c38-083f-41ce-ac1d-60aa94ece9ff" providerId="ADAL" clId="{0674198A-EC38-414E-8E3A-2C43E011346A}" dt="2020-10-27T06:20:00.157" v="388" actId="122"/>
          <ac:spMkLst>
            <pc:docMk/>
            <pc:sldMk cId="0" sldId="280"/>
            <ac:spMk id="2" creationId="{DBECA2DA-E551-4D5A-ABEB-0000757B599E}"/>
          </ac:spMkLst>
        </pc:spChg>
      </pc:sldChg>
      <pc:sldChg chg="del modTransition">
        <pc:chgData name="Samet Tonyalı" userId="c78b1c38-083f-41ce-ac1d-60aa94ece9ff" providerId="ADAL" clId="{0674198A-EC38-414E-8E3A-2C43E011346A}" dt="2020-10-27T06:26:15.593" v="389" actId="2696"/>
        <pc:sldMkLst>
          <pc:docMk/>
          <pc:sldMk cId="0" sldId="282"/>
        </pc:sldMkLst>
      </pc:sldChg>
      <pc:sldChg chg="modNotesTx">
        <pc:chgData name="Samet Tonyalı" userId="c78b1c38-083f-41ce-ac1d-60aa94ece9ff" providerId="ADAL" clId="{0674198A-EC38-414E-8E3A-2C43E011346A}" dt="2020-10-27T06:28:52.807" v="390" actId="33524"/>
        <pc:sldMkLst>
          <pc:docMk/>
          <pc:sldMk cId="0" sldId="284"/>
        </pc:sldMkLst>
      </pc:sldChg>
      <pc:sldChg chg="add del modNotesTx">
        <pc:chgData name="Samet Tonyalı" userId="c78b1c38-083f-41ce-ac1d-60aa94ece9ff" providerId="ADAL" clId="{0674198A-EC38-414E-8E3A-2C43E011346A}" dt="2020-10-27T06:31:44.634" v="394" actId="2696"/>
        <pc:sldMkLst>
          <pc:docMk/>
          <pc:sldMk cId="0" sldId="285"/>
        </pc:sldMkLst>
      </pc:sldChg>
      <pc:sldChg chg="modSp">
        <pc:chgData name="Samet Tonyalı" userId="c78b1c38-083f-41ce-ac1d-60aa94ece9ff" providerId="ADAL" clId="{0674198A-EC38-414E-8E3A-2C43E011346A}" dt="2020-10-27T06:39:14.631" v="400" actId="20577"/>
        <pc:sldMkLst>
          <pc:docMk/>
          <pc:sldMk cId="0" sldId="287"/>
        </pc:sldMkLst>
        <pc:spChg chg="mod">
          <ac:chgData name="Samet Tonyalı" userId="c78b1c38-083f-41ce-ac1d-60aa94ece9ff" providerId="ADAL" clId="{0674198A-EC38-414E-8E3A-2C43E011346A}" dt="2020-10-27T06:39:14.631" v="400" actId="20577"/>
          <ac:spMkLst>
            <pc:docMk/>
            <pc:sldMk cId="0" sldId="287"/>
            <ac:spMk id="291" creationId="{00000000-0000-0000-0000-000000000000}"/>
          </ac:spMkLst>
        </pc:spChg>
      </pc:sldChg>
      <pc:sldChg chg="modTransition">
        <pc:chgData name="Samet Tonyalı" userId="c78b1c38-083f-41ce-ac1d-60aa94ece9ff" providerId="ADAL" clId="{0674198A-EC38-414E-8E3A-2C43E011346A}" dt="2020-10-27T06:31:51.123" v="395"/>
        <pc:sldMkLst>
          <pc:docMk/>
          <pc:sldMk cId="0" sldId="289"/>
        </pc:sldMkLst>
      </pc:sldChg>
      <pc:sldChg chg="modSp modNotesTx">
        <pc:chgData name="Samet Tonyalı" userId="c78b1c38-083f-41ce-ac1d-60aa94ece9ff" providerId="ADAL" clId="{0674198A-EC38-414E-8E3A-2C43E011346A}" dt="2020-10-27T06:46:13.707" v="424" actId="20577"/>
        <pc:sldMkLst>
          <pc:docMk/>
          <pc:sldMk cId="0" sldId="290"/>
        </pc:sldMkLst>
        <pc:spChg chg="mod">
          <ac:chgData name="Samet Tonyalı" userId="c78b1c38-083f-41ce-ac1d-60aa94ece9ff" providerId="ADAL" clId="{0674198A-EC38-414E-8E3A-2C43E011346A}" dt="2020-10-27T06:46:13.707" v="424" actId="20577"/>
          <ac:spMkLst>
            <pc:docMk/>
            <pc:sldMk cId="0" sldId="290"/>
            <ac:spMk id="323" creationId="{00000000-0000-0000-0000-000000000000}"/>
          </ac:spMkLst>
        </pc:spChg>
      </pc:sldChg>
    </pc:docChg>
  </pc:docChgLst>
  <pc:docChgLst>
    <pc:chgData name="Dilek Taylı" userId="e2384369a52e64c0" providerId="LiveId" clId="{A14FBE96-F1B5-4BD0-9347-DAEC47BDB09C}"/>
    <pc:docChg chg="modSld">
      <pc:chgData name="Dilek Taylı" userId="e2384369a52e64c0" providerId="LiveId" clId="{A14FBE96-F1B5-4BD0-9347-DAEC47BDB09C}" dt="2023-11-22T08:52:34.889" v="0" actId="1036"/>
      <pc:docMkLst>
        <pc:docMk/>
      </pc:docMkLst>
      <pc:sldChg chg="modSp mod">
        <pc:chgData name="Dilek Taylı" userId="e2384369a52e64c0" providerId="LiveId" clId="{A14FBE96-F1B5-4BD0-9347-DAEC47BDB09C}" dt="2023-11-22T08:52:34.889" v="0" actId="1036"/>
        <pc:sldMkLst>
          <pc:docMk/>
          <pc:sldMk cId="2070336243" sldId="302"/>
        </pc:sldMkLst>
        <pc:picChg chg="mod">
          <ac:chgData name="Dilek Taylı" userId="e2384369a52e64c0" providerId="LiveId" clId="{A14FBE96-F1B5-4BD0-9347-DAEC47BDB09C}" dt="2023-11-22T08:52:34.889" v="0" actId="1036"/>
          <ac:picMkLst>
            <pc:docMk/>
            <pc:sldMk cId="2070336243" sldId="302"/>
            <ac:picMk id="7" creationId="{BAFAAD3F-EA1A-2916-7D9B-1B2E531A418B}"/>
          </ac:picMkLst>
        </pc:picChg>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5T09:00:02.100"/>
    </inkml:context>
    <inkml:brush xml:id="br0">
      <inkml:brushProperty name="width" value="0.05" units="cm"/>
      <inkml:brushProperty name="height" value="0.05" units="cm"/>
      <inkml:brushProperty name="color" value="#E71224"/>
    </inkml:brush>
  </inkml:definitions>
  <inkml:trace contextRef="#ctx0" brushRef="#br0">0 0 24575,'8'29'0,"-7"-4"0,29 23 0,-7 12 0,17-20 0,-5 33 0,5-36 0,3 14 0,10 8 0,-3-13 0,-5 14 0,6 1 0,-8-8 0,21 10 0,-10-11 0,7 1 0,-9-1 0,-2-9 0,-8-3 0,-4-9 0,-8-8 0,-1 5 0,-6-12 0,5 5 0,-12-7 0,12 1 0,-7 5 0,9 3 0,-9-2 0,7 1 0,-12-8 0,12 0 0,-13-6 0,13 5 0,-12-5 0,12 7 0,-6-1 0,1-6 0,5 6 0,-5-6 0,5 6 0,-5 1 0,-3-8 0,-7-1 0,1 0 0,0-4 0,0 4 0,-1-6 0,-5-6 0,-2-2 0,-19-13 0,3 5 0,-11-12 0,-1 12 0,6-12 0,-13 11 0,13-11 0,-5 12 0,6-5 0,-6 0 0,6 5 0,-6-5 0,13 7 0,-5 6 0,6-4 0,-1 4 0,-4 0 0,10-4 0,-10 11 0,10-12 0,-10 12 0,24-5 0,-2 12 0,20 2 0,-1 7 0,1 7 0,0-6 0,0 12 0,0-11 0,-1 4 0,-6-6 0,-2-1 0,0 0 0,-6 0 0,6 0 0,-7 7 0,0-5 0,0 5 0,0-8 0,0 1 0,0 0 0,-7 0 0,-1-1 0,0-5 0,-4 4 0,10-4 0,-24-1 0,9-1 0,-18-6 0,0 0 0,5 0 0,-12 0 0,12 0 0,-12 0 0,13 0 0,-14 0 0,14 0 0,-13 7 0,12-5 0,-12 11 0,5-11 0,0 10 0,-5-10 0,12 10 0,-12-10 0,5 10 0,1-10 0,-7 5 0,14-1 0,-13-5 0,12 11 0,-12-10 0,5 4 0,0 0 0,2-4 0,7 4 0,0-6 0,7 6 0,-6-5 0,12 5 0,-5-6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5T09:00:05.358"/>
    </inkml:context>
    <inkml:brush xml:id="br0">
      <inkml:brushProperty name="width" value="0.05" units="cm"/>
      <inkml:brushProperty name="height" value="0.05" units="cm"/>
      <inkml:brushProperty name="color" value="#E71224"/>
    </inkml:brush>
  </inkml:definitions>
  <inkml:trace contextRef="#ctx0" brushRef="#br0">1011 406 24575,'-21'0'0,"-2"0"0,-15 0 0,6 0 0,-14 0 0,5 0 0,1 0 0,-6 0 0,6 0 0,-1 0 0,-5 0 0,14 0 0,-6 7 0,8 1 0,-8 15 0,-2-6 0,-1 12 0,3-5 0,8-1 0,-8 6 0,-1 8 0,0-3 0,15 2 0,-2-8 0,15 3 0,-11 1 0,6 14 0,1-14 0,0 6 0,-1 0 0,7-6 0,-5 14 0,12-6 0,-5 0 0,0 6 0,5-6 0,-5 8 0,7-8 0,0 28 0,0-22 0,0 23 0,0-29 0,0-2 0,0 0 0,0-6 0,0 6 0,0-8 0,6 0 0,3 0 0,6-1 0,0 1 0,-1 0 0,8 0 0,1-1 0,7-6 0,8 7 0,15-6 0,-1 8 0,9-8 0,-13-1 0,1-7 0,-1 0 0,10 8 0,-8-5 0,17 5 0,-16-7 0,15 7 0,-15-6 0,7 7 0,-1-9 0,-6 0 0,-2 0 0,19 0 0,-31-7 0,31 5 0,-28-12 0,8 5 0,9-7 0,3 8 0,9-7 0,11 7 0,-8-8 0,17 0 0,-7 0 0,0 0 0,8 0 0,-8 0 0,0 0 0,8 0 0,-19 0 0,19 0 0,-18 0 0,7 0 0,-10 0 0,22 0 0,-17 0 0,8 0 0,-25 0 0,-9 0 0,1 0 0,-1 0 0,0-7 0,1 5 0,-1-12 0,0 5 0,0 0 0,22 2 0,-16 7 0,16 0 0,-22 0 0,0 0 0,0 0 0,1 0 0,-1 0 0,0 0 0,1 0 0,-1 0 0,0 0 0,0 0 0,1 0 0,-1 0 0,0 0 0,1 0 0,8 0 0,25 0 0,-17 0 0,23 0 0,-28 0 0,9 0 0,0 0 0,0 0 0,0 0 0,0 0 0,-9 0 0,7 0 0,-16 0 0,6 0 0,-8 0 0,8 0 0,-6 0 0,28-8 0,-26-1 0,17-14 0,-22 5 0,-8-11 0,7 11 0,-15-11 0,14 5 0,-14-7 0,14-1 0,-13-6 0,5 5 0,-14-5 0,4 8 0,-4-8 0,0 6 0,-1-15 0,-8 15 0,8-36 0,-6 23 0,6-25 0,-7 21 0,0 1 0,0-1 0,-7 1 0,-1 0 0,-8-1 0,0 9 0,0-7 0,0 15 0,0-6 0,0 8 0,0 0 0,-8-8 0,0 6 0,-15-14 0,-24-9 0,17 11 0,-21-9 0,27 23 0,1 7 0,-5 2 0,13 7 0,-6-1 0,0 1 0,5 0 0,-12-8 0,12 7 0,-12-7 0,5 8 0,-28-9 0,15 6 0,-23-5 0,27 6 0,-24 0 0,13 0 0,-24 7 0,7-6 0,-9 5 0,-10 0-513,-15-6 513,9 6-499,23-4 0,-1-1 499,-25-6 0,31 3 0,-2-1 0,6 9 0,2-1 0,-25-22-227,27 23 0,0 0 227,-24-23 0,-20 12 0,36 0 0,1 0 0,-22 0 0,28 5 0,3 0 0,-4-1 0,1 1 0,4 7 476,6 2-476,-9 0 998,1 5-998,-1-5 491,-8-1-491,6 7 0,-7-7 0,10 1 0,-22 5 0,16-5 0,-16 7 0,30 0 0,-7 0 0,7 0 0,0 0 0,-7 0 0,7 0 0,0 0 0,-6 0 0,5 0 0,-7 0 0,-1 0 0,-8 0 0,6 0 0,-7 7 0,10-5 0,-22 19 0,7-18 0,-10 19 0,6-13 0,-3 0 0,-2-1 0,-18-8 0,19 0 0,-9 0 0,0 0 0,9 0 0,0 0 0,4 0 0,16 0 0,-28 0 0,34 0 0,-23 0 0,27 0 0,1 0 0,-6 0 0,14 0 0,-15 7 0,16 2 0,-16-1 0,7 6 0,0-6 0,-16 1 0,13 5 0,-14-5 0,8 7 0,1-7 0,-10 6 0,-14-6 0,-1 8 0,1-1 0,23-7 0,2 6 0,15-14 0,1 6 0,10-7 0,7 7 0,0-6 0,1 5 0,5-6 0,2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5T09:00:11.660"/>
    </inkml:context>
    <inkml:brush xml:id="br0">
      <inkml:brushProperty name="width" value="0.05" units="cm"/>
      <inkml:brushProperty name="height" value="0.05" units="cm"/>
      <inkml:brushProperty name="color" value="#E71224"/>
    </inkml:brush>
  </inkml:definitions>
  <inkml:trace contextRef="#ctx0" brushRef="#br0">2446 3895 24575,'48'0'0,"3"0"0,29-24 0,-9 2-1135,-27-3 0,2-3 1135,6 3 0,2 1 0,0-5 0,1 0 0,12-6 0,0-2 0,-6 2 0,-1-2 0,-2-3 0,-3-2 0,2-2 0,-1-4-1466,2-3 0,-2-3 1466,-6-3 0,-2-2 0,7-11 0,-3-2-120,-14 11 1,-3-3 119,-2-8 0,-2-2 0,-1 8 0,-2-2 0,-5-19 0,-2-2 0,1 12 0,-2 0 0,-4-11 0,-3 0 0,-1 13 0,-3 4 0,-3 3 0,0 2-327,-1 6 0,-1 1 327,-4 1 0,0 1 0,0 4 0,0 0 0,0-6 0,0 0 0,0 5 0,0 1 0,0-40 0,0 3 0,-18-4 700,7 27-700,-23-20 0,-2 34 0,-10-19 0,-9-2 0,-9 8 0,8 4 0,-1 16 0,-1 2 0,-6-9 0,8 13 0,-1 2 1796,-3 4-1796,-19-2 0,7 1 1497,1 1-1497,4 7 836,17 3-836,-17 7 216,16 1-216,-7-1 0,-21 1 0,13 7 0,-24 2 0,20 7 0,1 0 0,9 0 0,-29 0 0,42 0 0,-50 0 0,32 0 0,-17 0 0,31 3 0,1 2 0,-16 5 0,17-2 0,-1 2 281,-22 16-281,14-11 0,-1 1 0,-19 12 40,28-14 1,-1 0-41,0 2 0,0 0 0,-38 14-766,20-7 1,3-1 765,-1 6 0,-22 15-281,37-22 281,-22 30 0,14-30 0,-11 30 0,19-24 0,-7 16 0,-12 9 0,25-15 0,-24 24 0,37-21 0,-29 32 0,9 13 0,19-41 0,1 1 0,6 1 0,3-1 0,-20 27 0,9-3 0,8 0 624,2-9-624,0 7 0,14-8 0,-11 1 1560,20 7-1560,-12-16 316,12 16-316,-6-17 0,8 8 0,0-10 0,0 0 0,0 10 0,0-8 0,0 17 0,0 15 0,0-17 0,8 14 0,1-31 0,7 0 0,0 1 0,-1-9 0,1-2 0,-2-9 0,1 1 0,-6 0 0,4 8 0,-4-6 0,6 6 0,7-8 0,-6-1 0,13 9 0,-5-6 0,28 20 0,-16-10 0,24 5 0,-27-9 0,13-6 0,-14-2 0,6 1 0,0-7 0,-6 4 0,6-4 0,-9-1 0,1 5 0,0-12 0,0 12 0,-1-11 0,1 11 0,21-4 0,-16 6 0,17-7 0,-23-1 0,9 0 0,-6-5 0,6 6 0,0-8 0,-6 0 0,6 0 0,5 7 0,-10-6 0,10 6 0,-13-7 0,0 0 0,-1 0 0,1 0 0,0-1 0,0 1 0,0 0 0,-8 0 0,6-1 0,-5 1 0,7 0 0,-8-1 0,6 1 0,-12-8 0,12 7 0,-13-13 0,6 12 0,-7-11 0,7 10 0,-6-10 0,6 11 0,-1-6 0,-5 1 0,5 4 0,-6-10 0,6 10 0,-4-10 0,5 11 0,-7-12 0,-1 5 0,1 0 0,0-4 0,-1 4 0,1-6 0,0 6 0,0-4 0,-1 4 0,1-6 0,0 6 0,7-5 0,-6 5 0,6-6 0,0 0 0,-6 0 0,13 0 0,-12 0 0,5 0 0,0 0 0,-6 0 0,6 0 0,-7 0 0,-1 0 0,8 0 0,1 0 0,0 0 0,-2 0 0,-6 0 0,0 0 0,-1 0 0,1 0 0,0 0 0,-1 0 0,1 0 0,0 0 0,0 0 0,-1 0 0,1 0 0,0 0 0,-1 0 0,1 0 0,0 0 0,-6 0 0,-2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5T09:00:37.476"/>
    </inkml:context>
    <inkml:brush xml:id="br0">
      <inkml:brushProperty name="width" value="0.05" units="cm"/>
      <inkml:brushProperty name="height" value="0.05" units="cm"/>
      <inkml:brushProperty name="color" value="#E71224"/>
    </inkml:brush>
  </inkml:definitions>
  <inkml:trace contextRef="#ctx0" brushRef="#br0">0 34 24575,'21'0'0,"10"0"0,9 0 0,8 0 0,1 0 0,-1 0 0,0 0 0,20 0 0,-5 0 0,7 0 0,7 0 0,-15 0 0,18 0 0,-11 0 0,0 0 0,-9 0 0,7 0 0,-8 0 0,-7 0 0,4 0 0,-7 0 0,1 0 0,0 0 0,-4 0 0,-6 0 0,8 0 0,1 0 0,-1 0 0,0 0 0,10 0 0,-8 0 0,8 0 0,-10 0 0,0 0 0,10 0 0,-7-14 0,6 11 0,-9-12 0,22 15 0,-24 0 0,21 0 0,-27 0 0,0 0 0,-2 0 0,0 0 0,-6 0 0,6 0 0,0 0 0,-6 0 0,6 0 0,-8 0 0,0 0 0,-1 0 0,1 0 0,13 0 0,-2 0 0,4 0 0,-7 0 0,-8 0 0,-7 0 0,5 0 0,-6 0 0,8 0 0,-7 0 0,5 0 0,-6 0 0,1 0 0,5 0 0,-12 6 0,12-4 0,-13 4 0,13-6 0,-6 0 0,0 0 0,5 0 0,-11 0 0,4 0 0,-6 0 0,0 0 0,0 0 0,-1 0 0,1 0 0,0 0 0,-1 0 0,1 0 0,0 0 0,0 0 0,7 0 0,-6 0 0,13 0 0,-12 0 0,11 0 0,-11 0 0,12 0 0,-5 0 0,6 0 0,1 0 0,0 0 0,0 0 0,-1 0 0,1 0 0,8 0 0,-6 0 0,6-7 0,0 6 0,15-6 0,-9 7 0,7 0 0,-13 0 0,-6 0 0,6 0 0,-9 0 0,1 0 0,0 0 0,0 0 0,8 0 0,-6 0 0,14 0 0,-14 0 0,27 0 0,-16 0 0,28 0 0,-20 0 0,6 0 0,1 0 0,-16 0 0,14 0 0,-24 0 0,14 0 0,-14 0 0,-1 0 0,-11 0 0,-6 0 0,0 0 0,0 0 0,-1 0 0,1 0 0,0 0 0,-7 0 0,-1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5T09:10:51.809"/>
    </inkml:context>
    <inkml:brush xml:id="br0">
      <inkml:brushProperty name="width" value="0.1" units="cm"/>
      <inkml:brushProperty name="height" value="0.1" units="cm"/>
      <inkml:brushProperty name="color" value="#00A0D7"/>
    </inkml:brush>
  </inkml:definitions>
  <inkml:trace contextRef="#ctx0" brushRef="#br0">0 0 24575,'0'33'0,"0"-6"0,0 15 0,0 1 0,0-16 0,0 22 0,0-29 0,0 29 0,0-29 0,0 20 0,0-15 0,0 29 0,0-16 0,0 7 0,0-14 0,0-5 0,0-1 0,0 6 0,0-14 0,0 14 0,0-6 0,0 0 0,0 7 0,8-7 0,-6 8 0,5 0 0,0 0 0,-5-8 0,5 6 0,-7-6 0,0 18 0,8-8 0,-6-1 0,5-3 0,-7-6 0,0 1 0,7 11 0,-5-18 0,5 11 0,0-14 0,-5-1 0,5 0 0,-7 0 0,7 1 0,-6-1 0,6 0 0,0 0 0,-6 1 0,6-1 0,0 0 0,-5 7 0,11-5 0,-11 5 0,5-7 0,-7 1 0,0-1 0,0 0 0,0 0 0,7 1 0,-6-1 0,6 0 0,-7 0 0,0 1 0,0-1 0,0 0 0,0 0 0,0 1 0,7-8 0,-6 6 0,13-13 0,33 6 0,17-7 0,-3 0 0,7 0-1046,-2 0 1,3 0 1045,18 5 0,3 1 0,0 0 0,1 2-880,-22-1 0,3 2 0,-2 0 880,-3-1 0,-1 0 0,1 0 0,3 0 0,1 1 0,0-1 0,0 0 0,0 1 0,-2-1 0,25 5 0,-3-2-979,-8-4 0,1 0 979,-16 0 0,3 1 0,-7-1-516,-9-1 1,0 0 515,10-1 0,6-1 0,-6 1 0,-10 0 0,0-2 0,39-2 0,1-2 0,-29 1 0,-2 0 0,22 0 0,1 0 0,-14 0 0,1 0 0,15 5 0,5-1 0,-23-3 0,3 0 0,-3 0 15,24 3 1,-2 1-16,3-5 0,-3 0 0,-25 0 0,-2 0 0,13 0 0,1 0 0,-7 0 0,2 0 0,13 0 0,1 0 0,-6 0 0,-1 0 0,6 0 0,1 0 0,0 0 0,-1 0 0,-5 0 0,0 0 0,5 0 0,0 0 0,-5 0 0,-4 0 0,-12 0 0,2 0 0,-4 0 0,6 0 0,-4 0 154,14 0 0,1 0-154,-8 0 0,5 0 0,-3 0 0,15 0 0,-2 0 0,7 0 0,0 0 0,-6 0 0,1 0 0,6-6 0,1 1 0,0 4 0,0-1 0,-10-3 0,4-1 0,-2 5 0,7 2 0,-5-1 0,-24 0 0,-3 0 0,4 0-194,29 0 0,5 0 0,-5 0 194,4 0 0,-5 0 0,-26 0 0,0 0 0,-1 0-206,30 0 0,-5 0 206,-18 0 0,1 0 0,-7 0 0,4 0 0,-3 0 0,10 0 0,-1 0 0,-11 0 0,3 0 0,-2 0 0,20 0 0,-6 0 0,-16 0 0,-2 0 161,4 0 0,-1 0-161,-5 0 0,2 0 0,29 0 0,1 0 0,-17 0 0,-1 0 0,17 0 0,-3 0 0,-32 0 0,-4 0 0,8 0 0,-2 0 625,-10 0 0,0 0-625,4 0 0,1 0 0,-1 0 0,1 0 0,8 0 0,0 0 0,-11 0 0,0 0 0,23 0 0,-3 0 0,1 0 0,-15-4 0,1-1 0,19 3 0,-31-2 0,2-1 0,-1 0 0,1 0 0,16 4 0,1 0 0,-19-3 0,-1-1 0,12 0 0,1 1 0,-10 4 0,-4-2 2590,25-14-2590,25 14 0,-31-6 0,-17 7 0,0 2 0,14-1 0,-4 0 0,0 0 1913,3 0-1913,28-8 0,-6 6 888,-15-6-888,-14 3 0,0 0 0,16-5 0,27-2 0,-33 4 0,-16 7 0,1 2 0,32-1 0,-28 0 0,2 0 0,34 0 0,0 0 0,9 0 0,-21 0 0,9 0 0,-11 0 0,0 0 0,-10 0 685,-4 0-685,-18-8 95,-3 7-95,6-7 0,-11 8 0,3 0 632,-9 0-632,-14 0 0,6 0 0,-8 0 0,1 0 0,16 0 0,15 0 0,31 0 0,-28 0 0,3 0-884,5 0 0,3 0 884,24 0 0,5 0-1408,2 0 0,3 0 1408,-19 0 0,2 0 0,0 0 0,-1 0 0,1 0 0,-1 0 0,2 0 0,-1 0 0,-3 0 0,12 0 0,0 0 0,-2 0 0,5 0 0,-11 0 0,-22 0 0,0 0-691,27 0 0,13 0 0,-11 0 691,-16 0 0,-3 0-697,23 0 1,3 0 696,2 0 0,-3 0 0,-12 0 0,-2 0 0,1 0 0,1 0 0,3 0 0,1 0 0,2 0 0,1 0 0,-1 0 0,2 0 0,-19 0 0,3 0 0,-3 0 0,13 0 0,-2 0 0,8 1 0,1-2 0,-7-4 0,1 0 0,13 4 0,0-1 0,-12-8 0,-2 0 0,-6 8 0,-2 1 0,-4-8 0,2-2 0,10 4 0,-1 0 438,-23 1 0,2 0-438,13-2 0,9 0 0,-9 2 0,-18 5 0,-2 0 684,40-4 1,0 0-685,-38 5 0,-4 0 0,7 0 0,-1 0 1872,34 0-1872,9 0 0,-21 0 0,21 0 0,-20 0 0,8 0 0,0 0 0,-8 0 0,8 0 0,-37 0 0,-1 0 0,22 0 0,26 0 0,-41 0 1854,6 0-1854,-9 0 414,0 0-414,-1 8 1267,1-6-1267,-9 6 398,-3-8-398,-9 0 0,0 0 0,0 0 0,-8 0 0,6 0 0,-14 0 0,7 0 0,-9 0 0,0 0 0,0 0 0,1 0 0,-1 0 0,0 0 0,0 0 0,-6-7 0,-2-9 0,-7-19 0,0-10 0,0-8 0,0-12 0,0-1 0,0-11 0,0 0 0,0 0 0,-9 0 0,7 0 0,-15 10 0,7-7 0,-8 17 0,-1-7 0,1 10 0,-8-23 0,14 17 0,-12-18 0,6 24 0,6 10 0,-12-8 0,15 24 0,0-12 0,2 23 0,7-7 0,0 9 0,0-1 0,0 14 0,-7 4 0,5 13 0,-5 1 0,0-1 0,6 0 0,-13 0 0,12 1 0,-11-8 0,11 6 0,-5-6 0,0 1 0,5 4 0,-11-4 0,4 6 0,-6 0 0,6 0 0,-5 1 0,13-1 0,-13-7 0,12 6 0,-11-12 0,-4 4 0,7 1 0,-5 2 0,22-1 0,9-16 0,9-3 0,9-30 0,0 13 0,9-15 0,-8 9 0,0 0 0,-4 8 0,-12-6 0,4 14 0,-7 2 0,-1 2 0,-6 6 0,4-1 0,-4 2 0,6 7 0,0 0 0,0 0 0,1 0 0,-1 7 0,0 1 0,0 8 0,1 7 0,0 2 0,8 8 0,2 0 0,0 0 0,-3 0 0,1 0 0,-6-7 0,5-3 0,1-7 0,-7-1 0,-1 1 0,-2-8 0,-13 6 0,6-13 0,-7 6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5T09:10:56.512"/>
    </inkml:context>
    <inkml:brush xml:id="br0">
      <inkml:brushProperty name="width" value="0.1" units="cm"/>
      <inkml:brushProperty name="height" value="0.1" units="cm"/>
      <inkml:brushProperty name="color" value="#00A0D7"/>
    </inkml:brush>
  </inkml:definitions>
  <inkml:trace contextRef="#ctx0" brushRef="#br0">831 0 24575,'-15'0'0,"-9"0"0,-1 0 0,-8 0 0,8 0 0,-7 0 0,15 0 0,-14 0 0,13 0 0,-13 0 0,6 0 0,-9 0 0,-18 17 0,21-6 0,-28 24 0,31-17 0,-24 16 0,25-16 0,-14 14 0,5 4 0,8 0 0,-15 8 0,25-19 0,2 15 0,2-20 0,12 20 0,-12-15 0,5 8 0,-8 0 0,8-8 0,-6 6 0,13-6 0,-5 1 0,7 5 0,0-6 0,0 8 0,0 15 0,0-2 0,0 4 0,0-8 0,0-9 0,0 0 0,0-8 0,7 6 0,2-13 0,6 5 0,-6-8 0,4 0 0,3 7 0,1-5 0,5 5 0,1-6 0,-6-1 0,14 2 0,-6-9 0,8 7 0,-8-13 0,16 5 0,-14-7 0,15 0 0,-9 0 0,1 0 0,-1 0 0,0 0 0,0 0 0,0 0 0,0 0 0,0 0 0,0 0 0,0 0 0,24 0 0,-26 0 0,24-7 0,-30-2 0,0-8 0,-1 1 0,-1 0 0,-6 1 0,6-1 0,-8 0 0,9 0 0,-7 1 0,-1-1 0,-2 7 0,-6-4 0,7 4 0,-6-6 0,4 6 0,-11-5 0,5 13 0,-7-6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
        <p:cNvGrpSpPr/>
        <p:nvPr/>
      </p:nvGrpSpPr>
      <p:grpSpPr>
        <a:xfrm>
          <a:off x="0" y="0"/>
          <a:ext cx="0" cy="0"/>
          <a:chOff x="0" y="0"/>
          <a:chExt cx="0" cy="0"/>
        </a:xfrm>
      </p:grpSpPr>
      <p:sp>
        <p:nvSpPr>
          <p:cNvPr id="2" name="Shape 2"/>
          <p:cNvSpPr txBox="1">
            <a:spLocks noGrp="1"/>
          </p:cNvSpPr>
          <p:nvPr>
            <p:ph type="hdr" idx="2"/>
          </p:nvPr>
        </p:nvSpPr>
        <p:spPr>
          <a:xfrm>
            <a:off x="-1586" y="0"/>
            <a:ext cx="3028949" cy="463550"/>
          </a:xfrm>
          <a:prstGeom prst="rect">
            <a:avLst/>
          </a:prstGeom>
          <a:noFill/>
          <a:ln>
            <a:noFill/>
          </a:ln>
        </p:spPr>
        <p:txBody>
          <a:bodyPr lIns="91425" tIns="91425" rIns="91425" bIns="91425" anchor="t" anchorCtr="0"/>
          <a:lstStyle>
            <a:lvl1pPr marL="0" marR="0" indent="0" algn="l" rtl="0">
              <a:lnSpc>
                <a:spcPct val="100000"/>
              </a:lnSpc>
              <a:spcBef>
                <a:spcPts val="0"/>
              </a:spcBef>
              <a:spcAft>
                <a:spcPts val="0"/>
              </a:spcAft>
              <a:defRPr/>
            </a:lvl1pPr>
            <a:lvl2pPr marL="457200" marR="0" indent="0" algn="l" rtl="0">
              <a:lnSpc>
                <a:spcPct val="100000"/>
              </a:lnSpc>
              <a:spcBef>
                <a:spcPts val="0"/>
              </a:spcBef>
              <a:spcAft>
                <a:spcPts val="0"/>
              </a:spcAft>
              <a:defRPr/>
            </a:lvl2pPr>
            <a:lvl3pPr marL="914400" marR="0" indent="0" algn="l" rtl="0">
              <a:lnSpc>
                <a:spcPct val="100000"/>
              </a:lnSpc>
              <a:spcBef>
                <a:spcPts val="0"/>
              </a:spcBef>
              <a:spcAft>
                <a:spcPts val="0"/>
              </a:spcAft>
              <a:defRPr/>
            </a:lvl3pPr>
            <a:lvl4pPr marL="1371600" marR="0" indent="0" algn="l" rtl="0">
              <a:lnSpc>
                <a:spcPct val="100000"/>
              </a:lnSpc>
              <a:spcBef>
                <a:spcPts val="0"/>
              </a:spcBef>
              <a:spcAft>
                <a:spcPts val="0"/>
              </a:spcAft>
              <a:defRPr/>
            </a:lvl4pPr>
            <a:lvl5pPr marL="1828800" marR="0" indent="0" algn="l" rtl="0">
              <a:lnSpc>
                <a:spcPct val="100000"/>
              </a:lnSpc>
              <a:spcBef>
                <a:spcPts val="0"/>
              </a:spcBef>
              <a:spcAft>
                <a:spcPts val="0"/>
              </a:spcAft>
              <a:defRPr/>
            </a:lvl5pPr>
            <a:lvl6pPr marL="2286000" marR="0" indent="0" algn="l" rtl="0">
              <a:lnSpc>
                <a:spcPct val="100000"/>
              </a:lnSpc>
              <a:spcBef>
                <a:spcPts val="0"/>
              </a:spcBef>
              <a:spcAft>
                <a:spcPts val="0"/>
              </a:spcAft>
              <a:defRPr/>
            </a:lvl6pPr>
            <a:lvl7pPr marL="3200400" marR="0" indent="0" algn="l" rtl="0">
              <a:lnSpc>
                <a:spcPct val="100000"/>
              </a:lnSpc>
              <a:spcBef>
                <a:spcPts val="0"/>
              </a:spcBef>
              <a:spcAft>
                <a:spcPts val="0"/>
              </a:spcAft>
              <a:defRPr/>
            </a:lvl7pPr>
            <a:lvl8pPr marL="4572000" marR="0" indent="0" algn="l" rtl="0">
              <a:lnSpc>
                <a:spcPct val="100000"/>
              </a:lnSpc>
              <a:spcBef>
                <a:spcPts val="0"/>
              </a:spcBef>
              <a:spcAft>
                <a:spcPts val="0"/>
              </a:spcAft>
              <a:defRPr/>
            </a:lvl8pPr>
            <a:lvl9pPr marL="6400800" marR="0" indent="0" algn="l" rtl="0">
              <a:lnSpc>
                <a:spcPct val="100000"/>
              </a:lnSpc>
              <a:spcBef>
                <a:spcPts val="0"/>
              </a:spcBef>
              <a:spcAft>
                <a:spcPts val="0"/>
              </a:spcAft>
              <a:defRPr/>
            </a:lvl9pPr>
          </a:lstStyle>
          <a:p>
            <a:endParaRPr/>
          </a:p>
        </p:txBody>
      </p:sp>
      <p:sp>
        <p:nvSpPr>
          <p:cNvPr id="3" name="Shape 3"/>
          <p:cNvSpPr txBox="1">
            <a:spLocks noGrp="1"/>
          </p:cNvSpPr>
          <p:nvPr>
            <p:ph type="dt" idx="10"/>
          </p:nvPr>
        </p:nvSpPr>
        <p:spPr>
          <a:xfrm>
            <a:off x="3957637" y="0"/>
            <a:ext cx="3028949" cy="463550"/>
          </a:xfrm>
          <a:prstGeom prst="rect">
            <a:avLst/>
          </a:prstGeom>
          <a:noFill/>
          <a:ln>
            <a:noFill/>
          </a:ln>
        </p:spPr>
        <p:txBody>
          <a:bodyPr lIns="91425" tIns="91425" rIns="91425" bIns="91425" anchor="t" anchorCtr="0"/>
          <a:lstStyle>
            <a:lvl1pPr marL="0" marR="0" indent="0" algn="l" rtl="0">
              <a:lnSpc>
                <a:spcPct val="100000"/>
              </a:lnSpc>
              <a:spcBef>
                <a:spcPts val="0"/>
              </a:spcBef>
              <a:spcAft>
                <a:spcPts val="0"/>
              </a:spcAft>
              <a:defRPr/>
            </a:lvl1pPr>
            <a:lvl2pPr marL="457200" marR="0" indent="0" algn="l" rtl="0">
              <a:lnSpc>
                <a:spcPct val="100000"/>
              </a:lnSpc>
              <a:spcBef>
                <a:spcPts val="0"/>
              </a:spcBef>
              <a:spcAft>
                <a:spcPts val="0"/>
              </a:spcAft>
              <a:defRPr/>
            </a:lvl2pPr>
            <a:lvl3pPr marL="914400" marR="0" indent="0" algn="l" rtl="0">
              <a:lnSpc>
                <a:spcPct val="100000"/>
              </a:lnSpc>
              <a:spcBef>
                <a:spcPts val="0"/>
              </a:spcBef>
              <a:spcAft>
                <a:spcPts val="0"/>
              </a:spcAft>
              <a:defRPr/>
            </a:lvl3pPr>
            <a:lvl4pPr marL="1371600" marR="0" indent="0" algn="l" rtl="0">
              <a:lnSpc>
                <a:spcPct val="100000"/>
              </a:lnSpc>
              <a:spcBef>
                <a:spcPts val="0"/>
              </a:spcBef>
              <a:spcAft>
                <a:spcPts val="0"/>
              </a:spcAft>
              <a:defRPr/>
            </a:lvl4pPr>
            <a:lvl5pPr marL="1828800" marR="0" indent="0" algn="l" rtl="0">
              <a:lnSpc>
                <a:spcPct val="100000"/>
              </a:lnSpc>
              <a:spcBef>
                <a:spcPts val="0"/>
              </a:spcBef>
              <a:spcAft>
                <a:spcPts val="0"/>
              </a:spcAft>
              <a:defRPr/>
            </a:lvl5pPr>
            <a:lvl6pPr marL="2286000" marR="0" indent="0" algn="l" rtl="0">
              <a:lnSpc>
                <a:spcPct val="100000"/>
              </a:lnSpc>
              <a:spcBef>
                <a:spcPts val="0"/>
              </a:spcBef>
              <a:spcAft>
                <a:spcPts val="0"/>
              </a:spcAft>
              <a:defRPr/>
            </a:lvl6pPr>
            <a:lvl7pPr marL="3200400" marR="0" indent="0" algn="l" rtl="0">
              <a:lnSpc>
                <a:spcPct val="100000"/>
              </a:lnSpc>
              <a:spcBef>
                <a:spcPts val="0"/>
              </a:spcBef>
              <a:spcAft>
                <a:spcPts val="0"/>
              </a:spcAft>
              <a:defRPr/>
            </a:lvl7pPr>
            <a:lvl8pPr marL="4572000" marR="0" indent="0" algn="l" rtl="0">
              <a:lnSpc>
                <a:spcPct val="100000"/>
              </a:lnSpc>
              <a:spcBef>
                <a:spcPts val="0"/>
              </a:spcBef>
              <a:spcAft>
                <a:spcPts val="0"/>
              </a:spcAft>
              <a:defRPr/>
            </a:lvl8pPr>
            <a:lvl9pPr marL="6400800" marR="0" indent="0" algn="l" rtl="0">
              <a:lnSpc>
                <a:spcPct val="100000"/>
              </a:lnSpc>
              <a:spcBef>
                <a:spcPts val="0"/>
              </a:spcBef>
              <a:spcAft>
                <a:spcPts val="0"/>
              </a:spcAft>
              <a:defRPr/>
            </a:lvl9pPr>
          </a:lstStyle>
          <a:p>
            <a:endParaRPr/>
          </a:p>
        </p:txBody>
      </p:sp>
      <p:sp>
        <p:nvSpPr>
          <p:cNvPr id="4" name="Shape 4"/>
          <p:cNvSpPr>
            <a:spLocks noGrp="1" noRot="1" noChangeAspect="1"/>
          </p:cNvSpPr>
          <p:nvPr>
            <p:ph type="sldImg" idx="3"/>
          </p:nvPr>
        </p:nvSpPr>
        <p:spPr>
          <a:xfrm>
            <a:off x="410636" y="703262"/>
            <a:ext cx="6163800" cy="3467099"/>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a:headEnd type="none" w="med" len="med"/>
            <a:tailEnd type="none" w="med" len="med"/>
          </a:ln>
        </p:spPr>
      </p:sp>
      <p:sp>
        <p:nvSpPr>
          <p:cNvPr id="5" name="Shape 5"/>
          <p:cNvSpPr txBox="1">
            <a:spLocks noGrp="1"/>
          </p:cNvSpPr>
          <p:nvPr>
            <p:ph type="body" idx="1"/>
          </p:nvPr>
        </p:nvSpPr>
        <p:spPr>
          <a:xfrm>
            <a:off x="931862" y="4408487"/>
            <a:ext cx="5121275" cy="4176711"/>
          </a:xfrm>
          <a:prstGeom prst="rect">
            <a:avLst/>
          </a:prstGeom>
          <a:noFill/>
          <a:ln>
            <a:noFill/>
          </a:ln>
        </p:spPr>
        <p:txBody>
          <a:bodyPr lIns="91425" tIns="91425" rIns="91425" bIns="91425" anchor="ctr"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6" name="Shape 6"/>
          <p:cNvSpPr txBox="1">
            <a:spLocks noGrp="1"/>
          </p:cNvSpPr>
          <p:nvPr>
            <p:ph type="ftr" idx="11"/>
          </p:nvPr>
        </p:nvSpPr>
        <p:spPr>
          <a:xfrm>
            <a:off x="-1586" y="8818561"/>
            <a:ext cx="3028949" cy="463550"/>
          </a:xfrm>
          <a:prstGeom prst="rect">
            <a:avLst/>
          </a:prstGeom>
          <a:noFill/>
          <a:ln>
            <a:noFill/>
          </a:ln>
        </p:spPr>
        <p:txBody>
          <a:bodyPr lIns="91425" tIns="91425" rIns="91425" bIns="91425" anchor="b" anchorCtr="0"/>
          <a:lstStyle>
            <a:lvl1pPr marL="0" marR="0" indent="0" algn="l" rtl="0">
              <a:lnSpc>
                <a:spcPct val="100000"/>
              </a:lnSpc>
              <a:spcBef>
                <a:spcPts val="0"/>
              </a:spcBef>
              <a:spcAft>
                <a:spcPts val="0"/>
              </a:spcAft>
              <a:defRPr/>
            </a:lvl1pPr>
            <a:lvl2pPr marL="457200" marR="0" indent="0" algn="l" rtl="0">
              <a:lnSpc>
                <a:spcPct val="100000"/>
              </a:lnSpc>
              <a:spcBef>
                <a:spcPts val="0"/>
              </a:spcBef>
              <a:spcAft>
                <a:spcPts val="0"/>
              </a:spcAft>
              <a:defRPr/>
            </a:lvl2pPr>
            <a:lvl3pPr marL="914400" marR="0" indent="0" algn="l" rtl="0">
              <a:lnSpc>
                <a:spcPct val="100000"/>
              </a:lnSpc>
              <a:spcBef>
                <a:spcPts val="0"/>
              </a:spcBef>
              <a:spcAft>
                <a:spcPts val="0"/>
              </a:spcAft>
              <a:defRPr/>
            </a:lvl3pPr>
            <a:lvl4pPr marL="1371600" marR="0" indent="0" algn="l" rtl="0">
              <a:lnSpc>
                <a:spcPct val="100000"/>
              </a:lnSpc>
              <a:spcBef>
                <a:spcPts val="0"/>
              </a:spcBef>
              <a:spcAft>
                <a:spcPts val="0"/>
              </a:spcAft>
              <a:defRPr/>
            </a:lvl4pPr>
            <a:lvl5pPr marL="1828800" marR="0" indent="0" algn="l" rtl="0">
              <a:lnSpc>
                <a:spcPct val="100000"/>
              </a:lnSpc>
              <a:spcBef>
                <a:spcPts val="0"/>
              </a:spcBef>
              <a:spcAft>
                <a:spcPts val="0"/>
              </a:spcAft>
              <a:defRPr/>
            </a:lvl5pPr>
            <a:lvl6pPr marL="2286000" marR="0" indent="0" algn="l" rtl="0">
              <a:lnSpc>
                <a:spcPct val="100000"/>
              </a:lnSpc>
              <a:spcBef>
                <a:spcPts val="0"/>
              </a:spcBef>
              <a:spcAft>
                <a:spcPts val="0"/>
              </a:spcAft>
              <a:defRPr/>
            </a:lvl6pPr>
            <a:lvl7pPr marL="3200400" marR="0" indent="0" algn="l" rtl="0">
              <a:lnSpc>
                <a:spcPct val="100000"/>
              </a:lnSpc>
              <a:spcBef>
                <a:spcPts val="0"/>
              </a:spcBef>
              <a:spcAft>
                <a:spcPts val="0"/>
              </a:spcAft>
              <a:defRPr/>
            </a:lvl7pPr>
            <a:lvl8pPr marL="4572000" marR="0" indent="0" algn="l" rtl="0">
              <a:lnSpc>
                <a:spcPct val="100000"/>
              </a:lnSpc>
              <a:spcBef>
                <a:spcPts val="0"/>
              </a:spcBef>
              <a:spcAft>
                <a:spcPts val="0"/>
              </a:spcAft>
              <a:defRPr/>
            </a:lvl8pPr>
            <a:lvl9pPr marL="6400800" marR="0" indent="0" algn="l" rtl="0">
              <a:lnSpc>
                <a:spcPct val="100000"/>
              </a:lnSpc>
              <a:spcBef>
                <a:spcPts val="0"/>
              </a:spcBef>
              <a:spcAft>
                <a:spcPts val="0"/>
              </a:spcAft>
              <a:defRPr/>
            </a:lvl9pPr>
          </a:lstStyle>
          <a:p>
            <a:endParaRPr/>
          </a:p>
        </p:txBody>
      </p:sp>
      <p:sp>
        <p:nvSpPr>
          <p:cNvPr id="7" name="Shape 7"/>
          <p:cNvSpPr txBox="1">
            <a:spLocks noGrp="1"/>
          </p:cNvSpPr>
          <p:nvPr>
            <p:ph type="sldNum" idx="12"/>
          </p:nvPr>
        </p:nvSpPr>
        <p:spPr>
          <a:xfrm>
            <a:off x="3957637" y="8818561"/>
            <a:ext cx="3028949" cy="463550"/>
          </a:xfrm>
          <a:prstGeom prst="rect">
            <a:avLst/>
          </a:prstGeom>
          <a:noFill/>
          <a:ln>
            <a:noFill/>
          </a:ln>
        </p:spPr>
        <p:txBody>
          <a:bodyPr lIns="19350" tIns="0" rIns="19350" bIns="0" anchor="b" anchorCtr="0">
            <a:noAutofit/>
          </a:bodyPr>
          <a:lstStyle/>
          <a:p>
            <a:pPr marL="0" marR="0" lvl="0" indent="0" algn="r" rtl="0">
              <a:lnSpc>
                <a:spcPct val="100000"/>
              </a:lnSpc>
              <a:spcBef>
                <a:spcPts val="0"/>
              </a:spcBef>
              <a:spcAft>
                <a:spcPts val="0"/>
              </a:spcAft>
              <a:buClr>
                <a:srgbClr val="000000"/>
              </a:buClr>
              <a:buSzPct val="25000"/>
              <a:buFont typeface="Times New Roman"/>
              <a:buNone/>
            </a:pPr>
            <a:fld id="{00000000-1234-1234-1234-123412341234}" type="slidenum">
              <a:rPr lang="en-US" sz="1000" b="0" i="1" u="none" strike="noStrike" cap="none" baseline="0">
                <a:solidFill>
                  <a:srgbClr val="000000"/>
                </a:solidFill>
                <a:latin typeface="Times New Roman"/>
                <a:ea typeface="Times New Roman"/>
                <a:cs typeface="Times New Roman"/>
                <a:sym typeface="Times New Roman"/>
              </a:rPr>
              <a:t>‹#›</a:t>
            </a:fld>
            <a:endParaRPr lang="en-US" sz="1000" b="0" i="1" u="none" strike="noStrike" cap="none" baseline="0">
              <a:solidFill>
                <a:srgbClr val="000000"/>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1169173084"/>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
        <p:cNvGrpSpPr/>
        <p:nvPr/>
      </p:nvGrpSpPr>
      <p:grpSpPr>
        <a:xfrm>
          <a:off x="0" y="0"/>
          <a:ext cx="0" cy="0"/>
          <a:chOff x="0" y="0"/>
          <a:chExt cx="0" cy="0"/>
        </a:xfrm>
      </p:grpSpPr>
      <p:sp>
        <p:nvSpPr>
          <p:cNvPr id="21" name="Shape 21"/>
          <p:cNvSpPr>
            <a:spLocks noGrp="1" noRot="1" noChangeAspect="1"/>
          </p:cNvSpPr>
          <p:nvPr>
            <p:ph type="sldImg" idx="2"/>
          </p:nvPr>
        </p:nvSpPr>
        <p:spPr>
          <a:xfrm>
            <a:off x="411163" y="703263"/>
            <a:ext cx="6162675"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2" name="Shape 22"/>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None/>
            </a:pPr>
            <a:r>
              <a:rPr lang="en-US"/>
              <a:t>dshot</a:t>
            </a:r>
          </a:p>
        </p:txBody>
      </p:sp>
      <p:sp>
        <p:nvSpPr>
          <p:cNvPr id="23" name="Shape 23"/>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Clr>
                <a:srgbClr val="000000"/>
              </a:buClr>
              <a:buSzPct val="25000"/>
              <a:buFont typeface="Times New Roman"/>
              <a:buNone/>
            </a:pPr>
            <a:fld id="{00000000-1234-1234-1234-123412341234}" type="slidenum">
              <a:rPr lang="en-US"/>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Shape 99"/>
          <p:cNvSpPr>
            <a:spLocks noGrp="1" noRot="1" noChangeAspect="1"/>
          </p:cNvSpPr>
          <p:nvPr>
            <p:ph type="sldImg" idx="2"/>
          </p:nvPr>
        </p:nvSpPr>
        <p:spPr>
          <a:xfrm>
            <a:off x="411163" y="703263"/>
            <a:ext cx="6162675"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00" name="Shape 100"/>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rgbClr val="000000"/>
              </a:buClr>
              <a:buSzPct val="25000"/>
              <a:buFont typeface="Arial"/>
              <a:buNone/>
            </a:pPr>
            <a:r>
              <a:rPr lang="en-US" sz="1200"/>
              <a:t>There is a very nice property of totient function from number theory.</a:t>
            </a:r>
          </a:p>
          <a:p>
            <a:pPr>
              <a:spcBef>
                <a:spcPts val="0"/>
              </a:spcBef>
              <a:buNone/>
            </a:pPr>
            <a:endParaRPr/>
          </a:p>
        </p:txBody>
      </p:sp>
      <p:sp>
        <p:nvSpPr>
          <p:cNvPr id="101" name="Shape 101"/>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14</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Shape 108"/>
          <p:cNvSpPr>
            <a:spLocks noGrp="1" noRot="1" noChangeAspect="1"/>
          </p:cNvSpPr>
          <p:nvPr>
            <p:ph type="sldImg" idx="2"/>
          </p:nvPr>
        </p:nvSpPr>
        <p:spPr>
          <a:xfrm>
            <a:off x="411163" y="703263"/>
            <a:ext cx="6162675"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09" name="Shape 109"/>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chemeClr val="dk1"/>
              </a:buClr>
              <a:buSzPct val="78571"/>
              <a:buFont typeface="Arial"/>
              <a:buNone/>
            </a:pPr>
            <a:r>
              <a:rPr lang="en-US" b="1">
                <a:solidFill>
                  <a:schemeClr val="dk1"/>
                </a:solidFill>
              </a:rPr>
              <a:t>Quiz: </a:t>
            </a:r>
          </a:p>
          <a:p>
            <a:pPr lvl="0" rtl="0">
              <a:spcBef>
                <a:spcPts val="0"/>
              </a:spcBef>
              <a:buClr>
                <a:schemeClr val="dk1"/>
              </a:buClr>
              <a:buFont typeface="Arial"/>
              <a:buNone/>
            </a:pPr>
            <a:endParaRPr>
              <a:solidFill>
                <a:schemeClr val="dk1"/>
              </a:solidFill>
            </a:endParaRPr>
          </a:p>
          <a:p>
            <a:pPr lvl="0" rtl="0">
              <a:spcBef>
                <a:spcPts val="0"/>
              </a:spcBef>
              <a:buClr>
                <a:schemeClr val="dk1"/>
              </a:buClr>
              <a:buSzPct val="78571"/>
              <a:buFont typeface="Arial"/>
              <a:buNone/>
            </a:pPr>
            <a:r>
              <a:rPr lang="en-US">
                <a:solidFill>
                  <a:schemeClr val="dk1"/>
                </a:solidFill>
              </a:rPr>
              <a:t>Discuss</a:t>
            </a:r>
          </a:p>
          <a:p>
            <a:pPr lvl="0" rtl="0">
              <a:spcBef>
                <a:spcPts val="0"/>
              </a:spcBef>
              <a:buClr>
                <a:schemeClr val="dk1"/>
              </a:buClr>
              <a:buFont typeface="Arial"/>
              <a:buNone/>
            </a:pPr>
            <a:endParaRPr b="1">
              <a:solidFill>
                <a:schemeClr val="dk1"/>
              </a:solidFill>
            </a:endParaRPr>
          </a:p>
          <a:p>
            <a:pPr lvl="0" rtl="0">
              <a:spcBef>
                <a:spcPts val="0"/>
              </a:spcBef>
              <a:buClr>
                <a:schemeClr val="dk1"/>
              </a:buClr>
              <a:buSzPct val="78571"/>
              <a:buFont typeface="Arial"/>
              <a:buNone/>
            </a:pPr>
            <a:r>
              <a:rPr lang="en-US" b="1">
                <a:solidFill>
                  <a:schemeClr val="dk1"/>
                </a:solidFill>
              </a:rPr>
              <a:t>Solution:</a:t>
            </a:r>
          </a:p>
          <a:p>
            <a:pPr lvl="0" rtl="0">
              <a:spcBef>
                <a:spcPts val="0"/>
              </a:spcBef>
              <a:buClr>
                <a:schemeClr val="dk1"/>
              </a:buClr>
              <a:buFont typeface="Arial"/>
              <a:buNone/>
            </a:pPr>
            <a:endParaRPr>
              <a:solidFill>
                <a:schemeClr val="dk1"/>
              </a:solidFill>
            </a:endParaRPr>
          </a:p>
          <a:p>
            <a:pPr lvl="0" rtl="0">
              <a:spcBef>
                <a:spcPts val="0"/>
              </a:spcBef>
              <a:buClr>
                <a:schemeClr val="dk1"/>
              </a:buClr>
              <a:buSzPct val="78571"/>
              <a:buFont typeface="Arial"/>
              <a:buNone/>
            </a:pPr>
            <a:r>
              <a:rPr lang="en-US">
                <a:solidFill>
                  <a:schemeClr val="dk1"/>
                </a:solidFill>
              </a:rPr>
              <a:t>30=3*10, and 3 and 10 are relatively prime to each other, and totient 3 is 2, and totient 10 is 4 because 10=2*5 and both 2 and 5 are primes, and so totient 30 is 2*4=8</a:t>
            </a:r>
          </a:p>
          <a:p>
            <a:pPr lvl="0" rtl="0">
              <a:spcBef>
                <a:spcPts val="0"/>
              </a:spcBef>
              <a:buClr>
                <a:schemeClr val="dk1"/>
              </a:buClr>
              <a:buFont typeface="Arial"/>
              <a:buNone/>
            </a:pPr>
            <a:endParaRPr>
              <a:solidFill>
                <a:schemeClr val="dk1"/>
              </a:solidFill>
            </a:endParaRPr>
          </a:p>
          <a:p>
            <a:pPr lvl="0" rtl="0">
              <a:spcBef>
                <a:spcPts val="0"/>
              </a:spcBef>
              <a:buClr>
                <a:schemeClr val="dk1"/>
              </a:buClr>
              <a:buSzPct val="78571"/>
              <a:buFont typeface="Arial"/>
              <a:buNone/>
            </a:pPr>
            <a:r>
              <a:rPr lang="en-US">
                <a:solidFill>
                  <a:schemeClr val="dk1"/>
                </a:solidFill>
              </a:rPr>
              <a:t>and 27 mod 8 = 3, </a:t>
            </a:r>
          </a:p>
          <a:p>
            <a:pPr lvl="0" rtl="0">
              <a:spcBef>
                <a:spcPts val="0"/>
              </a:spcBef>
              <a:buClr>
                <a:schemeClr val="dk1"/>
              </a:buClr>
              <a:buFont typeface="Arial"/>
              <a:buNone/>
            </a:pPr>
            <a:endParaRPr>
              <a:solidFill>
                <a:schemeClr val="dk1"/>
              </a:solidFill>
            </a:endParaRPr>
          </a:p>
          <a:p>
            <a:pPr lvl="0">
              <a:spcBef>
                <a:spcPts val="0"/>
              </a:spcBef>
              <a:buClr>
                <a:schemeClr val="dk1"/>
              </a:buClr>
              <a:buSzPct val="78571"/>
              <a:buFont typeface="Arial"/>
              <a:buNone/>
            </a:pPr>
            <a:r>
              <a:rPr lang="en-US">
                <a:solidFill>
                  <a:schemeClr val="dk1"/>
                </a:solidFill>
              </a:rPr>
              <a:t>So, this is 7^3 mod 30 = 13</a:t>
            </a:r>
          </a:p>
        </p:txBody>
      </p:sp>
      <p:sp>
        <p:nvSpPr>
          <p:cNvPr id="110" name="Shape 110"/>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15</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Shape 116"/>
          <p:cNvSpPr>
            <a:spLocks noGrp="1" noRot="1" noChangeAspect="1"/>
          </p:cNvSpPr>
          <p:nvPr>
            <p:ph type="sldImg" idx="2"/>
          </p:nvPr>
        </p:nvSpPr>
        <p:spPr>
          <a:xfrm>
            <a:off x="411163" y="703263"/>
            <a:ext cx="6162675"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17" name="Shape 117"/>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chemeClr val="dk1"/>
              </a:buClr>
              <a:buSzPct val="25000"/>
              <a:buFont typeface="Arial"/>
              <a:buNone/>
            </a:pPr>
            <a:r>
              <a:rPr lang="en-US" sz="1200">
                <a:solidFill>
                  <a:schemeClr val="dk1"/>
                </a:solidFill>
              </a:rPr>
              <a:t>With the math background, we can now describe some of the most widely used public-key algorithms.</a:t>
            </a:r>
          </a:p>
          <a:p>
            <a:pPr lvl="0" rtl="0">
              <a:spcBef>
                <a:spcPts val="0"/>
              </a:spcBef>
              <a:buClr>
                <a:schemeClr val="dk1"/>
              </a:buClr>
              <a:buFont typeface="Arial"/>
              <a:buNone/>
            </a:pPr>
            <a:endParaRPr sz="1200">
              <a:solidFill>
                <a:schemeClr val="dk1"/>
              </a:solidFill>
            </a:endParaRPr>
          </a:p>
          <a:p>
            <a:pPr lvl="0" rtl="0">
              <a:spcBef>
                <a:spcPts val="0"/>
              </a:spcBef>
              <a:buClr>
                <a:schemeClr val="dk1"/>
              </a:buClr>
              <a:buSzPct val="25000"/>
              <a:buFont typeface="Arial"/>
              <a:buNone/>
            </a:pPr>
            <a:r>
              <a:rPr lang="en-US" sz="1200">
                <a:solidFill>
                  <a:schemeClr val="dk1"/>
                </a:solidFill>
              </a:rPr>
              <a:t>The first is RSA</a:t>
            </a:r>
          </a:p>
          <a:p>
            <a:pPr lvl="0" rtl="0">
              <a:spcBef>
                <a:spcPts val="0"/>
              </a:spcBef>
              <a:buClr>
                <a:schemeClr val="dk1"/>
              </a:buClr>
              <a:buSzPct val="25000"/>
              <a:buFont typeface="Arial"/>
              <a:buNone/>
            </a:pPr>
            <a:endParaRPr lang="tr-TR" sz="1200">
              <a:solidFill>
                <a:schemeClr val="dk1"/>
              </a:solidFill>
            </a:endParaRPr>
          </a:p>
          <a:p>
            <a:pPr lvl="0" rtl="0">
              <a:spcBef>
                <a:spcPts val="0"/>
              </a:spcBef>
              <a:buClr>
                <a:schemeClr val="dk1"/>
              </a:buClr>
              <a:buSzPct val="25000"/>
              <a:buFont typeface="Arial"/>
              <a:buNone/>
            </a:pPr>
            <a:r>
              <a:rPr lang="en-US" sz="1200" b="0" i="0" u="none" strike="noStrike" kern="1200" baseline="0">
                <a:solidFill>
                  <a:schemeClr val="tx1"/>
                </a:solidFill>
                <a:latin typeface="+mn-lt"/>
                <a:ea typeface="+mn-ea"/>
                <a:cs typeface="+mn-cs"/>
              </a:rPr>
              <a:t>The security strength of RSA is based on the hypothesis that, factoring a very large number into two primes is a very hard problem. This is, given a large number it is computationally very hard to</a:t>
            </a:r>
            <a:r>
              <a:rPr lang="tr-TR" sz="1200" b="0" i="0" u="none" strike="noStrike" kern="1200" baseline="0">
                <a:solidFill>
                  <a:schemeClr val="tx1"/>
                </a:solidFill>
                <a:latin typeface="+mn-lt"/>
                <a:ea typeface="+mn-ea"/>
                <a:cs typeface="+mn-cs"/>
              </a:rPr>
              <a:t> </a:t>
            </a:r>
            <a:r>
              <a:rPr lang="en-US" sz="1200" b="0" i="0" u="none" strike="noStrike" kern="1200" baseline="0">
                <a:solidFill>
                  <a:schemeClr val="tx1"/>
                </a:solidFill>
                <a:latin typeface="+mn-lt"/>
                <a:ea typeface="+mn-ea"/>
                <a:cs typeface="+mn-cs"/>
              </a:rPr>
              <a:t>factor it into two primes. </a:t>
            </a:r>
            <a:endParaRPr lang="en-US" sz="1200">
              <a:solidFill>
                <a:schemeClr val="dk1"/>
              </a:solidFill>
            </a:endParaRPr>
          </a:p>
          <a:p>
            <a:pPr>
              <a:spcBef>
                <a:spcPts val="0"/>
              </a:spcBef>
              <a:buNone/>
            </a:pPr>
            <a:endParaRPr/>
          </a:p>
        </p:txBody>
      </p:sp>
      <p:sp>
        <p:nvSpPr>
          <p:cNvPr id="118" name="Shape 118"/>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17</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Shape 124"/>
          <p:cNvSpPr>
            <a:spLocks noGrp="1" noRot="1" noChangeAspect="1"/>
          </p:cNvSpPr>
          <p:nvPr>
            <p:ph type="sldImg" idx="2"/>
          </p:nvPr>
        </p:nvSpPr>
        <p:spPr>
          <a:xfrm>
            <a:off x="411163" y="703263"/>
            <a:ext cx="6162675"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25" name="Shape 125"/>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chemeClr val="dk1"/>
              </a:buClr>
              <a:buSzPct val="25000"/>
              <a:buFont typeface="Arial"/>
              <a:buNone/>
            </a:pPr>
            <a:r>
              <a:rPr lang="en-US" sz="1200">
                <a:solidFill>
                  <a:schemeClr val="dk1"/>
                </a:solidFill>
              </a:rPr>
              <a:t>Every data in RSA is treated as an integer because we can interpret any data, with bits of 1 and 0, as an integer.</a:t>
            </a:r>
            <a:endParaRPr lang="tr-TR" sz="1200">
              <a:solidFill>
                <a:schemeClr val="dk1"/>
              </a:solidFill>
            </a:endParaRPr>
          </a:p>
        </p:txBody>
      </p:sp>
      <p:sp>
        <p:nvSpPr>
          <p:cNvPr id="126" name="Shape 126"/>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a:spcBef>
                <a:spcPts val="0"/>
              </a:spcBef>
              <a:buClr>
                <a:srgbClr val="000000"/>
              </a:buClr>
              <a:buSzPct val="25000"/>
              <a:buFont typeface="Times New Roman"/>
              <a:buNone/>
            </a:pPr>
            <a:fld id="{00000000-1234-1234-1234-123412341234}" type="slidenum">
              <a:rPr lang="en-US"/>
              <a:t>18</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Shape 131"/>
          <p:cNvSpPr>
            <a:spLocks noGrp="1" noRot="1" noChangeAspect="1"/>
          </p:cNvSpPr>
          <p:nvPr>
            <p:ph type="sldImg" idx="2"/>
          </p:nvPr>
        </p:nvSpPr>
        <p:spPr>
          <a:xfrm>
            <a:off x="411163" y="703263"/>
            <a:ext cx="6162675"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32" name="Shape 132"/>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rgbClr val="000000"/>
              </a:buClr>
              <a:buSzPct val="25000"/>
              <a:buFont typeface="Arial"/>
              <a:buNone/>
            </a:pPr>
            <a:r>
              <a:rPr lang="en-US" sz="1200" dirty="0"/>
              <a:t>This summarizes the RSA algorithm. </a:t>
            </a:r>
          </a:p>
          <a:p>
            <a:pPr lvl="0" rtl="0">
              <a:spcBef>
                <a:spcPts val="0"/>
              </a:spcBef>
              <a:buClr>
                <a:srgbClr val="000000"/>
              </a:buClr>
              <a:buFont typeface="Arial"/>
              <a:buNone/>
            </a:pPr>
            <a:endParaRPr sz="1200" dirty="0"/>
          </a:p>
          <a:p>
            <a:pPr lvl="0" rtl="0">
              <a:spcBef>
                <a:spcPts val="0"/>
              </a:spcBef>
              <a:buClr>
                <a:srgbClr val="000000"/>
              </a:buClr>
              <a:buSzPct val="25000"/>
              <a:buFont typeface="Arial"/>
              <a:buNone/>
            </a:pPr>
            <a:r>
              <a:rPr lang="en-US" sz="1200" dirty="0"/>
              <a:t>Begin by selecting two prime numbers, </a:t>
            </a:r>
            <a:r>
              <a:rPr lang="en-US" sz="1200" i="1" dirty="0"/>
              <a:t>p</a:t>
            </a:r>
            <a:r>
              <a:rPr lang="en-US" sz="1200" dirty="0"/>
              <a:t> and </a:t>
            </a:r>
            <a:r>
              <a:rPr lang="en-US" sz="1200" i="1" dirty="0"/>
              <a:t>q</a:t>
            </a:r>
            <a:r>
              <a:rPr lang="en-US" sz="1200" dirty="0"/>
              <a:t> and calculating their product </a:t>
            </a:r>
            <a:r>
              <a:rPr lang="en-US" sz="1200" i="1" dirty="0"/>
              <a:t>n</a:t>
            </a:r>
            <a:r>
              <a:rPr lang="en-US" sz="1200" dirty="0"/>
              <a:t>, which is the modulus for encryption and decryption. </a:t>
            </a:r>
          </a:p>
          <a:p>
            <a:pPr lvl="0" rtl="0">
              <a:spcBef>
                <a:spcPts val="0"/>
              </a:spcBef>
              <a:buClr>
                <a:srgbClr val="000000"/>
              </a:buClr>
              <a:buFont typeface="Arial"/>
              <a:buNone/>
            </a:pPr>
            <a:endParaRPr sz="1200" dirty="0"/>
          </a:p>
          <a:p>
            <a:pPr lvl="0" rtl="0">
              <a:spcBef>
                <a:spcPts val="0"/>
              </a:spcBef>
              <a:buClr>
                <a:srgbClr val="000000"/>
              </a:buClr>
              <a:buSzPct val="25000"/>
              <a:buFont typeface="Arial"/>
              <a:buNone/>
            </a:pPr>
            <a:r>
              <a:rPr lang="en-US" sz="1200" dirty="0"/>
              <a:t>Next, we need the quantity totient n, which is (p-1)*(q-1) </a:t>
            </a:r>
          </a:p>
          <a:p>
            <a:pPr lvl="0" rtl="0">
              <a:spcBef>
                <a:spcPts val="0"/>
              </a:spcBef>
              <a:buClr>
                <a:srgbClr val="000000"/>
              </a:buClr>
              <a:buFont typeface="Arial"/>
              <a:buNone/>
            </a:pPr>
            <a:endParaRPr sz="1200" dirty="0"/>
          </a:p>
          <a:p>
            <a:pPr lvl="0" rtl="0">
              <a:spcBef>
                <a:spcPts val="0"/>
              </a:spcBef>
              <a:buClr>
                <a:srgbClr val="000000"/>
              </a:buClr>
              <a:buSzPct val="25000"/>
              <a:buFont typeface="Arial"/>
              <a:buNone/>
            </a:pPr>
            <a:r>
              <a:rPr lang="en-US" sz="1200" dirty="0"/>
              <a:t>Then select an integer </a:t>
            </a:r>
            <a:r>
              <a:rPr lang="en-US" sz="1200" i="1" dirty="0"/>
              <a:t>e</a:t>
            </a:r>
            <a:r>
              <a:rPr lang="en-US" sz="1200" dirty="0"/>
              <a:t> that is relatively prime to φ(</a:t>
            </a:r>
            <a:r>
              <a:rPr lang="en-US" sz="1200" i="1" dirty="0"/>
              <a:t>n</a:t>
            </a:r>
            <a:r>
              <a:rPr lang="en-US" sz="1200" dirty="0"/>
              <a:t>) [i.e., the greatest common divisor of </a:t>
            </a:r>
            <a:r>
              <a:rPr lang="en-US" sz="1200" i="1" dirty="0"/>
              <a:t>e</a:t>
            </a:r>
            <a:r>
              <a:rPr lang="en-US" sz="1200" dirty="0"/>
              <a:t> and φ(</a:t>
            </a:r>
            <a:r>
              <a:rPr lang="en-US" sz="1200" i="1" dirty="0"/>
              <a:t>n</a:t>
            </a:r>
            <a:r>
              <a:rPr lang="en-US" sz="1200" dirty="0"/>
              <a:t>) is 1]. </a:t>
            </a:r>
          </a:p>
          <a:p>
            <a:pPr lvl="0" rtl="0">
              <a:spcBef>
                <a:spcPts val="0"/>
              </a:spcBef>
              <a:buClr>
                <a:srgbClr val="000000"/>
              </a:buClr>
              <a:buFont typeface="Arial"/>
              <a:buNone/>
            </a:pPr>
            <a:endParaRPr sz="1200" dirty="0"/>
          </a:p>
          <a:p>
            <a:pPr lvl="0" rtl="0">
              <a:spcBef>
                <a:spcPts val="0"/>
              </a:spcBef>
              <a:buClr>
                <a:srgbClr val="000000"/>
              </a:buClr>
              <a:buSzPct val="25000"/>
              <a:buFont typeface="Arial"/>
              <a:buNone/>
            </a:pPr>
            <a:r>
              <a:rPr lang="en-US" sz="1200" dirty="0"/>
              <a:t>Finally, calculate as the multiplicative inverse of </a:t>
            </a:r>
            <a:r>
              <a:rPr lang="en-US" sz="1200" i="1" dirty="0"/>
              <a:t>e</a:t>
            </a:r>
            <a:r>
              <a:rPr lang="en-US" sz="1200" dirty="0"/>
              <a:t>, modulo φ(</a:t>
            </a:r>
            <a:r>
              <a:rPr lang="en-US" sz="1200" i="1" dirty="0"/>
              <a:t>n</a:t>
            </a:r>
            <a:r>
              <a:rPr lang="en-US" sz="1200" dirty="0"/>
              <a:t>). </a:t>
            </a:r>
          </a:p>
          <a:p>
            <a:pPr lvl="0" rtl="0">
              <a:spcBef>
                <a:spcPts val="0"/>
              </a:spcBef>
              <a:buClr>
                <a:srgbClr val="000000"/>
              </a:buClr>
              <a:buFont typeface="Arial"/>
              <a:buNone/>
            </a:pPr>
            <a:endParaRPr sz="1200" dirty="0"/>
          </a:p>
          <a:p>
            <a:pPr lvl="0" rtl="0">
              <a:spcBef>
                <a:spcPts val="0"/>
              </a:spcBef>
              <a:buClr>
                <a:srgbClr val="000000"/>
              </a:buClr>
              <a:buSzPct val="25000"/>
              <a:buFont typeface="Arial"/>
              <a:buNone/>
            </a:pPr>
            <a:r>
              <a:rPr lang="en-US" sz="1200" dirty="0"/>
              <a:t>The public key is (</a:t>
            </a:r>
            <a:r>
              <a:rPr lang="en-US" sz="1200" dirty="0" err="1"/>
              <a:t>e,n</a:t>
            </a:r>
            <a:r>
              <a:rPr lang="en-US" sz="1200" dirty="0"/>
              <a:t>), and the private key is (</a:t>
            </a:r>
            <a:r>
              <a:rPr lang="en-US" sz="1200" dirty="0" err="1"/>
              <a:t>d,n</a:t>
            </a:r>
            <a:r>
              <a:rPr lang="en-US" sz="1200" dirty="0"/>
              <a:t>)</a:t>
            </a:r>
          </a:p>
          <a:p>
            <a:pPr lvl="0" rtl="0">
              <a:spcBef>
                <a:spcPts val="0"/>
              </a:spcBef>
              <a:buClr>
                <a:srgbClr val="000000"/>
              </a:buClr>
              <a:buFont typeface="Arial"/>
              <a:buNone/>
            </a:pPr>
            <a:endParaRPr sz="1200" dirty="0"/>
          </a:p>
          <a:p>
            <a:pPr lvl="0" rtl="0">
              <a:spcBef>
                <a:spcPts val="0"/>
              </a:spcBef>
              <a:buClr>
                <a:srgbClr val="000000"/>
              </a:buClr>
              <a:buSzPct val="25000"/>
              <a:buFont typeface="Arial"/>
              <a:buNone/>
            </a:pPr>
            <a:r>
              <a:rPr lang="en-US" sz="1200" dirty="0"/>
              <a:t>For encryption, suppose Alice has published its public key and Bob wishes to send the message </a:t>
            </a:r>
            <a:r>
              <a:rPr lang="en-US" sz="1200" i="1" dirty="0"/>
              <a:t>M</a:t>
            </a:r>
            <a:r>
              <a:rPr lang="en-US" sz="1200" dirty="0"/>
              <a:t> to Alice. Then B calculates </a:t>
            </a:r>
            <a:r>
              <a:rPr lang="en-US" sz="1200" i="1" dirty="0"/>
              <a:t>C</a:t>
            </a:r>
            <a:r>
              <a:rPr lang="en-US" sz="1200" dirty="0"/>
              <a:t> = </a:t>
            </a:r>
            <a:r>
              <a:rPr lang="en-US" sz="1200" i="1" dirty="0"/>
              <a:t>M</a:t>
            </a:r>
            <a:r>
              <a:rPr lang="en-US" sz="1200" i="1" baseline="30000" dirty="0"/>
              <a:t>e</a:t>
            </a:r>
            <a:r>
              <a:rPr lang="en-US" sz="1200" dirty="0"/>
              <a:t> (mod </a:t>
            </a:r>
            <a:r>
              <a:rPr lang="en-US" sz="1200" i="1" dirty="0"/>
              <a:t>n</a:t>
            </a:r>
            <a:r>
              <a:rPr lang="en-US" sz="1200" dirty="0"/>
              <a:t>) and transmits </a:t>
            </a:r>
            <a:r>
              <a:rPr lang="en-US" sz="1200" i="1" dirty="0"/>
              <a:t>C</a:t>
            </a:r>
            <a:r>
              <a:rPr lang="en-US" sz="1200" dirty="0"/>
              <a:t>. </a:t>
            </a:r>
          </a:p>
          <a:p>
            <a:pPr lvl="0" rtl="0">
              <a:spcBef>
                <a:spcPts val="0"/>
              </a:spcBef>
              <a:buClr>
                <a:srgbClr val="000000"/>
              </a:buClr>
              <a:buFont typeface="Arial"/>
              <a:buNone/>
            </a:pPr>
            <a:endParaRPr sz="1200" dirty="0"/>
          </a:p>
          <a:p>
            <a:pPr lvl="0" rtl="0">
              <a:spcBef>
                <a:spcPts val="0"/>
              </a:spcBef>
              <a:buClr>
                <a:srgbClr val="000000"/>
              </a:buClr>
              <a:buSzPct val="25000"/>
              <a:buFont typeface="Arial"/>
              <a:buNone/>
            </a:pPr>
            <a:r>
              <a:rPr lang="en-US" sz="1200" dirty="0"/>
              <a:t>For decryption, on receipt of this ciphertext, Alice decrypts by calculating </a:t>
            </a:r>
            <a:r>
              <a:rPr lang="en-US" sz="1200" i="1" dirty="0"/>
              <a:t>M</a:t>
            </a:r>
            <a:r>
              <a:rPr lang="en-US" sz="1200" dirty="0"/>
              <a:t> = </a:t>
            </a:r>
            <a:r>
              <a:rPr lang="en-US" sz="1200" i="1" dirty="0"/>
              <a:t>C</a:t>
            </a:r>
            <a:r>
              <a:rPr lang="en-US" sz="1200" i="1" baseline="30000" dirty="0"/>
              <a:t>d</a:t>
            </a:r>
            <a:r>
              <a:rPr lang="en-US" sz="1200" dirty="0"/>
              <a:t> (mod </a:t>
            </a:r>
            <a:r>
              <a:rPr lang="en-US" sz="1200" i="1" dirty="0"/>
              <a:t>n</a:t>
            </a:r>
            <a:r>
              <a:rPr lang="en-US" sz="1200" dirty="0"/>
              <a:t>). The property of RSA guarantees that only Alice can decrypt the message she has the private key that is paired with the public key used to encrypt the message.</a:t>
            </a:r>
          </a:p>
          <a:p>
            <a:pPr lvl="0" rtl="0">
              <a:spcBef>
                <a:spcPts val="0"/>
              </a:spcBef>
              <a:buClr>
                <a:srgbClr val="000000"/>
              </a:buClr>
              <a:buFont typeface="Arial"/>
              <a:buNone/>
            </a:pPr>
            <a:endParaRPr sz="1200" dirty="0"/>
          </a:p>
          <a:p>
            <a:pPr>
              <a:spcBef>
                <a:spcPts val="0"/>
              </a:spcBef>
              <a:buNone/>
            </a:pPr>
            <a:endParaRPr dirty="0"/>
          </a:p>
        </p:txBody>
      </p:sp>
      <p:sp>
        <p:nvSpPr>
          <p:cNvPr id="133" name="Shape 133"/>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a:spcBef>
                <a:spcPts val="0"/>
              </a:spcBef>
              <a:buClr>
                <a:srgbClr val="000000"/>
              </a:buClr>
              <a:buSzPct val="25000"/>
              <a:buFont typeface="Times New Roman"/>
              <a:buNone/>
            </a:pPr>
            <a:fld id="{00000000-1234-1234-1234-123412341234}" type="slidenum">
              <a:rPr lang="en-US"/>
              <a:t>20</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Shape 139"/>
          <p:cNvSpPr>
            <a:spLocks noGrp="1" noRot="1" noChangeAspect="1"/>
          </p:cNvSpPr>
          <p:nvPr>
            <p:ph type="sldImg" idx="2"/>
          </p:nvPr>
        </p:nvSpPr>
        <p:spPr>
          <a:xfrm>
            <a:off x="411163" y="703263"/>
            <a:ext cx="6162675"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40" name="Shape 140"/>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chemeClr val="dk1"/>
              </a:buClr>
              <a:buSzPct val="25000"/>
              <a:buFont typeface="Arial"/>
              <a:buNone/>
            </a:pPr>
            <a:r>
              <a:rPr lang="en-US" sz="1200">
                <a:solidFill>
                  <a:schemeClr val="dk1"/>
                </a:solidFill>
              </a:rPr>
              <a:t>Again, the public key is (</a:t>
            </a:r>
            <a:r>
              <a:rPr lang="en-US" sz="1200" err="1">
                <a:solidFill>
                  <a:schemeClr val="dk1"/>
                </a:solidFill>
              </a:rPr>
              <a:t>e,n</a:t>
            </a:r>
            <a:r>
              <a:rPr lang="en-US" sz="1200">
                <a:solidFill>
                  <a:schemeClr val="dk1"/>
                </a:solidFill>
              </a:rPr>
              <a:t>) and the private key is (</a:t>
            </a:r>
            <a:r>
              <a:rPr lang="en-US" sz="1200" err="1">
                <a:solidFill>
                  <a:schemeClr val="dk1"/>
                </a:solidFill>
              </a:rPr>
              <a:t>d,n</a:t>
            </a:r>
            <a:r>
              <a:rPr lang="en-US" sz="1200">
                <a:solidFill>
                  <a:schemeClr val="dk1"/>
                </a:solidFill>
              </a:rPr>
              <a:t>).</a:t>
            </a:r>
          </a:p>
          <a:p>
            <a:pPr lvl="0" rtl="0">
              <a:spcBef>
                <a:spcPts val="0"/>
              </a:spcBef>
              <a:buClr>
                <a:schemeClr val="dk1"/>
              </a:buClr>
              <a:buFont typeface="Arial"/>
              <a:buNone/>
            </a:pPr>
            <a:endParaRPr sz="1200">
              <a:solidFill>
                <a:schemeClr val="dk1"/>
              </a:solidFill>
            </a:endParaRPr>
          </a:p>
          <a:p>
            <a:pPr lvl="0" rtl="0">
              <a:spcBef>
                <a:spcPts val="0"/>
              </a:spcBef>
              <a:buClr>
                <a:schemeClr val="dk1"/>
              </a:buClr>
              <a:buSzPct val="25000"/>
              <a:buFont typeface="Arial"/>
              <a:buNone/>
            </a:pPr>
            <a:r>
              <a:rPr lang="en-US" sz="1200">
                <a:solidFill>
                  <a:schemeClr val="dk1"/>
                </a:solidFill>
              </a:rPr>
              <a:t>Suppose that user A has published its public key and that user Bob wishes to send the message </a:t>
            </a:r>
            <a:r>
              <a:rPr lang="en-US" sz="1200" i="1">
                <a:solidFill>
                  <a:schemeClr val="dk1"/>
                </a:solidFill>
              </a:rPr>
              <a:t>M</a:t>
            </a:r>
            <a:r>
              <a:rPr lang="en-US" sz="1200">
                <a:solidFill>
                  <a:schemeClr val="dk1"/>
                </a:solidFill>
              </a:rPr>
              <a:t> to A. Bob calculates </a:t>
            </a:r>
            <a:r>
              <a:rPr lang="en-US" sz="1200" i="1">
                <a:solidFill>
                  <a:schemeClr val="dk1"/>
                </a:solidFill>
              </a:rPr>
              <a:t>C</a:t>
            </a:r>
            <a:r>
              <a:rPr lang="en-US" sz="1200">
                <a:solidFill>
                  <a:schemeClr val="dk1"/>
                </a:solidFill>
              </a:rPr>
              <a:t> = </a:t>
            </a:r>
            <a:r>
              <a:rPr lang="en-US" sz="1200" i="1">
                <a:solidFill>
                  <a:schemeClr val="dk1"/>
                </a:solidFill>
              </a:rPr>
              <a:t>M</a:t>
            </a:r>
            <a:r>
              <a:rPr lang="en-US" sz="1200" i="1" baseline="30000">
                <a:solidFill>
                  <a:schemeClr val="dk1"/>
                </a:solidFill>
              </a:rPr>
              <a:t>e</a:t>
            </a:r>
            <a:r>
              <a:rPr lang="en-US" sz="1200">
                <a:solidFill>
                  <a:schemeClr val="dk1"/>
                </a:solidFill>
              </a:rPr>
              <a:t> (mod </a:t>
            </a:r>
            <a:r>
              <a:rPr lang="en-US" sz="1200" i="1">
                <a:solidFill>
                  <a:schemeClr val="dk1"/>
                </a:solidFill>
              </a:rPr>
              <a:t>n</a:t>
            </a:r>
            <a:r>
              <a:rPr lang="en-US" sz="1200">
                <a:solidFill>
                  <a:schemeClr val="dk1"/>
                </a:solidFill>
              </a:rPr>
              <a:t>) and transmits </a:t>
            </a:r>
            <a:r>
              <a:rPr lang="en-US" sz="1200" i="1">
                <a:solidFill>
                  <a:schemeClr val="dk1"/>
                </a:solidFill>
              </a:rPr>
              <a:t>C</a:t>
            </a:r>
            <a:r>
              <a:rPr lang="en-US" sz="1200">
                <a:solidFill>
                  <a:schemeClr val="dk1"/>
                </a:solidFill>
              </a:rPr>
              <a:t>. On receipt of this ciphertext, Alice decrypts by calculating </a:t>
            </a:r>
            <a:r>
              <a:rPr lang="en-US" sz="1200" i="1">
                <a:solidFill>
                  <a:schemeClr val="dk1"/>
                </a:solidFill>
              </a:rPr>
              <a:t>M</a:t>
            </a:r>
            <a:r>
              <a:rPr lang="en-US" sz="1200">
                <a:solidFill>
                  <a:schemeClr val="dk1"/>
                </a:solidFill>
              </a:rPr>
              <a:t> = </a:t>
            </a:r>
            <a:r>
              <a:rPr lang="en-US" sz="1200" i="1">
                <a:solidFill>
                  <a:schemeClr val="dk1"/>
                </a:solidFill>
              </a:rPr>
              <a:t>C</a:t>
            </a:r>
            <a:r>
              <a:rPr lang="en-US" sz="1200" i="1" baseline="30000">
                <a:solidFill>
                  <a:schemeClr val="dk1"/>
                </a:solidFill>
              </a:rPr>
              <a:t>d</a:t>
            </a:r>
            <a:r>
              <a:rPr lang="en-US" sz="1200">
                <a:solidFill>
                  <a:schemeClr val="dk1"/>
                </a:solidFill>
              </a:rPr>
              <a:t> (mod </a:t>
            </a:r>
            <a:r>
              <a:rPr lang="en-US" sz="1200" i="1">
                <a:solidFill>
                  <a:schemeClr val="dk1"/>
                </a:solidFill>
              </a:rPr>
              <a:t>n</a:t>
            </a:r>
            <a:r>
              <a:rPr lang="en-US" sz="1200">
                <a:solidFill>
                  <a:schemeClr val="dk1"/>
                </a:solidFill>
              </a:rPr>
              <a:t>).</a:t>
            </a:r>
          </a:p>
          <a:p>
            <a:pPr rtl="0">
              <a:spcBef>
                <a:spcPts val="0"/>
              </a:spcBef>
              <a:buNone/>
            </a:pPr>
            <a:endParaRPr/>
          </a:p>
          <a:p>
            <a:pPr>
              <a:spcBef>
                <a:spcPts val="0"/>
              </a:spcBef>
              <a:buNone/>
            </a:pPr>
            <a:r>
              <a:rPr lang="en-US"/>
              <a:t>RSA can also be used to create digital signature. Alice uses her private key to calculate …, and Bob can use Alice’s public key to verify … Bob would know that the signature was created by Alice because only she has the private key that is paired with the public key that Bob used to verify the signature. </a:t>
            </a:r>
          </a:p>
        </p:txBody>
      </p:sp>
      <p:sp>
        <p:nvSpPr>
          <p:cNvPr id="141" name="Shape 141"/>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a:spcBef>
                <a:spcPts val="0"/>
              </a:spcBef>
              <a:buClr>
                <a:srgbClr val="000000"/>
              </a:buClr>
              <a:buSzPct val="25000"/>
              <a:buFont typeface="Times New Roman"/>
              <a:buNone/>
            </a:pPr>
            <a:fld id="{00000000-1234-1234-1234-123412341234}" type="slidenum">
              <a:rPr lang="en-US"/>
              <a:t>21</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Shape 147"/>
          <p:cNvSpPr>
            <a:spLocks noGrp="1" noRot="1" noChangeAspect="1"/>
          </p:cNvSpPr>
          <p:nvPr>
            <p:ph type="sldImg" idx="2"/>
          </p:nvPr>
        </p:nvSpPr>
        <p:spPr>
          <a:xfrm>
            <a:off x="411163" y="703263"/>
            <a:ext cx="6162675"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48" name="Shape 148"/>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rtl="0">
              <a:spcBef>
                <a:spcPts val="0"/>
              </a:spcBef>
              <a:buNone/>
            </a:pPr>
            <a:r>
              <a:rPr lang="en-US" dirty="0"/>
              <a:t>Here is the math on why RSA works: that is, decrypting using a private key on the ciphertext created encrypted using the public key can get the plaintext back.</a:t>
            </a:r>
          </a:p>
          <a:p>
            <a:pPr rtl="0">
              <a:spcBef>
                <a:spcPts val="0"/>
              </a:spcBef>
              <a:buNone/>
            </a:pPr>
            <a:endParaRPr dirty="0"/>
          </a:p>
          <a:p>
            <a:pPr rtl="0">
              <a:spcBef>
                <a:spcPts val="0"/>
              </a:spcBef>
              <a:buNone/>
            </a:pPr>
            <a:r>
              <a:rPr lang="en-US" dirty="0"/>
              <a:t>First, here are the properties of the public and private keys, and how they are linked and paired together mathematically.</a:t>
            </a:r>
          </a:p>
          <a:p>
            <a:pPr rtl="0">
              <a:spcBef>
                <a:spcPts val="0"/>
              </a:spcBef>
              <a:buNone/>
            </a:pPr>
            <a:endParaRPr dirty="0"/>
          </a:p>
          <a:p>
            <a:pPr rtl="0">
              <a:spcBef>
                <a:spcPts val="0"/>
              </a:spcBef>
              <a:buNone/>
            </a:pPr>
            <a:r>
              <a:rPr lang="en-US" dirty="0"/>
              <a:t>And, we do encryption by …</a:t>
            </a:r>
          </a:p>
          <a:p>
            <a:pPr rtl="0">
              <a:spcBef>
                <a:spcPts val="0"/>
              </a:spcBef>
              <a:buNone/>
            </a:pPr>
            <a:endParaRPr dirty="0"/>
          </a:p>
          <a:p>
            <a:pPr rtl="0">
              <a:spcBef>
                <a:spcPts val="0"/>
              </a:spcBef>
              <a:buNone/>
            </a:pPr>
            <a:r>
              <a:rPr lang="en-US" dirty="0"/>
              <a:t>So, for decryption … </a:t>
            </a:r>
          </a:p>
          <a:p>
            <a:pPr rtl="0">
              <a:spcBef>
                <a:spcPts val="0"/>
              </a:spcBef>
              <a:buNone/>
            </a:pPr>
            <a:endParaRPr dirty="0"/>
          </a:p>
          <a:p>
            <a:pPr>
              <a:spcBef>
                <a:spcPts val="0"/>
              </a:spcBef>
              <a:buNone/>
            </a:pPr>
            <a:r>
              <a:rPr lang="en-US" dirty="0"/>
              <a:t>You can similarly verify that digital signature works.</a:t>
            </a:r>
          </a:p>
        </p:txBody>
      </p:sp>
      <p:sp>
        <p:nvSpPr>
          <p:cNvPr id="149" name="Shape 149"/>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22</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Shape 154"/>
          <p:cNvSpPr>
            <a:spLocks noGrp="1" noRot="1" noChangeAspect="1"/>
          </p:cNvSpPr>
          <p:nvPr>
            <p:ph type="sldImg" idx="2"/>
          </p:nvPr>
        </p:nvSpPr>
        <p:spPr>
          <a:xfrm>
            <a:off x="411163" y="703263"/>
            <a:ext cx="6162675"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55" name="Shape 155"/>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chemeClr val="dk1"/>
              </a:buClr>
              <a:buSzPct val="25000"/>
              <a:buFont typeface="Times New Roman"/>
              <a:buNone/>
            </a:pPr>
            <a:r>
              <a:rPr lang="en-US" sz="1200" dirty="0">
                <a:solidFill>
                  <a:schemeClr val="dk1"/>
                </a:solidFill>
              </a:rPr>
              <a:t>Here is an example, the keys were generated as:</a:t>
            </a:r>
          </a:p>
          <a:p>
            <a:pPr lvl="0" rtl="0">
              <a:spcBef>
                <a:spcPts val="0"/>
              </a:spcBef>
              <a:buClr>
                <a:schemeClr val="dk1"/>
              </a:buClr>
              <a:buSzPct val="25000"/>
              <a:buFont typeface="Times New Roman"/>
              <a:buNone/>
            </a:pPr>
            <a:r>
              <a:rPr lang="en-US" sz="1200" dirty="0">
                <a:solidFill>
                  <a:schemeClr val="dk1"/>
                </a:solidFill>
              </a:rPr>
              <a:t>23=10111 key size= 5 </a:t>
            </a:r>
          </a:p>
          <a:p>
            <a:pPr lvl="0" rtl="0">
              <a:spcBef>
                <a:spcPts val="0"/>
              </a:spcBef>
              <a:buClr>
                <a:schemeClr val="dk1"/>
              </a:buClr>
              <a:buFont typeface="Arial"/>
              <a:buNone/>
            </a:pPr>
            <a:endParaRPr sz="1200" b="1" dirty="0">
              <a:solidFill>
                <a:schemeClr val="dk1"/>
              </a:solidFill>
            </a:endParaRPr>
          </a:p>
          <a:p>
            <a:pPr lvl="0" rtl="0">
              <a:spcBef>
                <a:spcPts val="0"/>
              </a:spcBef>
              <a:buClr>
                <a:schemeClr val="dk1"/>
              </a:buClr>
              <a:buSzPct val="25000"/>
              <a:buFont typeface="Times New Roman"/>
              <a:buNone/>
            </a:pPr>
            <a:r>
              <a:rPr lang="en-US" sz="1200" b="1" dirty="0">
                <a:solidFill>
                  <a:schemeClr val="dk1"/>
                </a:solidFill>
              </a:rPr>
              <a:t>1.</a:t>
            </a:r>
            <a:r>
              <a:rPr lang="en-US" sz="1200" dirty="0">
                <a:solidFill>
                  <a:schemeClr val="dk1"/>
                </a:solidFill>
              </a:rPr>
              <a:t> Select two prime numbers, </a:t>
            </a:r>
            <a:r>
              <a:rPr lang="en-US" sz="1200" i="1" dirty="0">
                <a:solidFill>
                  <a:schemeClr val="dk1"/>
                </a:solidFill>
              </a:rPr>
              <a:t>p</a:t>
            </a:r>
            <a:r>
              <a:rPr lang="en-US" sz="1200" dirty="0">
                <a:solidFill>
                  <a:schemeClr val="dk1"/>
                </a:solidFill>
              </a:rPr>
              <a:t> = 17 and </a:t>
            </a:r>
            <a:r>
              <a:rPr lang="en-US" sz="1200" i="1" dirty="0">
                <a:solidFill>
                  <a:schemeClr val="dk1"/>
                </a:solidFill>
              </a:rPr>
              <a:t>q</a:t>
            </a:r>
            <a:r>
              <a:rPr lang="en-US" sz="1200" dirty="0">
                <a:solidFill>
                  <a:schemeClr val="dk1"/>
                </a:solidFill>
              </a:rPr>
              <a:t> = 11.</a:t>
            </a:r>
          </a:p>
          <a:p>
            <a:pPr lvl="0" rtl="0">
              <a:spcBef>
                <a:spcPts val="0"/>
              </a:spcBef>
              <a:buClr>
                <a:schemeClr val="dk1"/>
              </a:buClr>
              <a:buFont typeface="Arial"/>
              <a:buNone/>
            </a:pPr>
            <a:endParaRPr sz="1200" b="1" dirty="0">
              <a:solidFill>
                <a:schemeClr val="dk1"/>
              </a:solidFill>
            </a:endParaRPr>
          </a:p>
          <a:p>
            <a:pPr lvl="0" rtl="0">
              <a:spcBef>
                <a:spcPts val="0"/>
              </a:spcBef>
              <a:buClr>
                <a:schemeClr val="dk1"/>
              </a:buClr>
              <a:buSzPct val="25000"/>
              <a:buFont typeface="Times New Roman"/>
              <a:buNone/>
            </a:pPr>
            <a:r>
              <a:rPr lang="en-US" sz="1200" b="1" dirty="0">
                <a:solidFill>
                  <a:schemeClr val="dk1"/>
                </a:solidFill>
              </a:rPr>
              <a:t>2. </a:t>
            </a:r>
            <a:r>
              <a:rPr lang="en-US" sz="1200" dirty="0">
                <a:solidFill>
                  <a:schemeClr val="dk1"/>
                </a:solidFill>
              </a:rPr>
              <a:t>Calculate </a:t>
            </a:r>
            <a:r>
              <a:rPr lang="en-US" sz="1200" i="1" dirty="0">
                <a:solidFill>
                  <a:schemeClr val="dk1"/>
                </a:solidFill>
              </a:rPr>
              <a:t>n</a:t>
            </a:r>
            <a:r>
              <a:rPr lang="en-US" sz="1200" dirty="0">
                <a:solidFill>
                  <a:schemeClr val="dk1"/>
                </a:solidFill>
              </a:rPr>
              <a:t> = </a:t>
            </a:r>
            <a:r>
              <a:rPr lang="en-US" sz="1200" i="1" dirty="0" err="1">
                <a:solidFill>
                  <a:schemeClr val="dk1"/>
                </a:solidFill>
              </a:rPr>
              <a:t>pq</a:t>
            </a:r>
            <a:r>
              <a:rPr lang="en-US" sz="1200" dirty="0">
                <a:solidFill>
                  <a:schemeClr val="dk1"/>
                </a:solidFill>
              </a:rPr>
              <a:t> = 17 × 11 = 187.</a:t>
            </a:r>
          </a:p>
          <a:p>
            <a:pPr lvl="0" rtl="0">
              <a:spcBef>
                <a:spcPts val="0"/>
              </a:spcBef>
              <a:buClr>
                <a:schemeClr val="dk1"/>
              </a:buClr>
              <a:buFont typeface="Arial"/>
              <a:buNone/>
            </a:pPr>
            <a:endParaRPr sz="1200" b="1" dirty="0">
              <a:solidFill>
                <a:schemeClr val="dk1"/>
              </a:solidFill>
            </a:endParaRPr>
          </a:p>
          <a:p>
            <a:pPr lvl="0" rtl="0">
              <a:spcBef>
                <a:spcPts val="0"/>
              </a:spcBef>
              <a:buClr>
                <a:schemeClr val="dk1"/>
              </a:buClr>
              <a:buSzPct val="25000"/>
              <a:buFont typeface="Times New Roman"/>
              <a:buNone/>
            </a:pPr>
            <a:r>
              <a:rPr lang="en-US" sz="1200" b="1" dirty="0">
                <a:solidFill>
                  <a:schemeClr val="dk1"/>
                </a:solidFill>
              </a:rPr>
              <a:t>3.</a:t>
            </a:r>
            <a:r>
              <a:rPr lang="en-US" sz="1200" dirty="0">
                <a:solidFill>
                  <a:schemeClr val="dk1"/>
                </a:solidFill>
              </a:rPr>
              <a:t> Calculate </a:t>
            </a:r>
            <a:r>
              <a:rPr lang="en-US" sz="1200" dirty="0" err="1">
                <a:solidFill>
                  <a:schemeClr val="dk1"/>
                </a:solidFill>
              </a:rPr>
              <a:t>φ</a:t>
            </a:r>
            <a:r>
              <a:rPr lang="en-US" sz="1200" dirty="0">
                <a:solidFill>
                  <a:schemeClr val="dk1"/>
                </a:solidFill>
              </a:rPr>
              <a:t>(</a:t>
            </a:r>
            <a:r>
              <a:rPr lang="en-US" sz="1200" i="1" dirty="0">
                <a:solidFill>
                  <a:schemeClr val="dk1"/>
                </a:solidFill>
              </a:rPr>
              <a:t>n</a:t>
            </a:r>
            <a:r>
              <a:rPr lang="en-US" sz="1200" dirty="0">
                <a:solidFill>
                  <a:schemeClr val="dk1"/>
                </a:solidFill>
              </a:rPr>
              <a:t>) = (</a:t>
            </a:r>
            <a:r>
              <a:rPr lang="en-US" sz="1200" i="1" dirty="0">
                <a:solidFill>
                  <a:schemeClr val="dk1"/>
                </a:solidFill>
              </a:rPr>
              <a:t>p – </a:t>
            </a:r>
            <a:r>
              <a:rPr lang="en-US" sz="1200" dirty="0">
                <a:solidFill>
                  <a:schemeClr val="dk1"/>
                </a:solidFill>
              </a:rPr>
              <a:t>1)(</a:t>
            </a:r>
            <a:r>
              <a:rPr lang="en-US" sz="1200" i="1" dirty="0">
                <a:solidFill>
                  <a:schemeClr val="dk1"/>
                </a:solidFill>
              </a:rPr>
              <a:t>q – </a:t>
            </a:r>
            <a:r>
              <a:rPr lang="en-US" sz="1200" dirty="0">
                <a:solidFill>
                  <a:schemeClr val="dk1"/>
                </a:solidFill>
              </a:rPr>
              <a:t>1) = 16 × 10  = 160.</a:t>
            </a:r>
          </a:p>
          <a:p>
            <a:pPr lvl="0" rtl="0">
              <a:spcBef>
                <a:spcPts val="0"/>
              </a:spcBef>
              <a:buClr>
                <a:schemeClr val="dk1"/>
              </a:buClr>
              <a:buFont typeface="Arial"/>
              <a:buNone/>
            </a:pPr>
            <a:endParaRPr sz="1200" b="1" dirty="0">
              <a:solidFill>
                <a:schemeClr val="dk1"/>
              </a:solidFill>
            </a:endParaRPr>
          </a:p>
          <a:p>
            <a:pPr lvl="0" rtl="0">
              <a:spcBef>
                <a:spcPts val="0"/>
              </a:spcBef>
              <a:buClr>
                <a:schemeClr val="dk1"/>
              </a:buClr>
              <a:buSzPct val="25000"/>
              <a:buFont typeface="Times New Roman"/>
              <a:buNone/>
            </a:pPr>
            <a:r>
              <a:rPr lang="en-US" sz="1200" b="1" dirty="0">
                <a:solidFill>
                  <a:schemeClr val="dk1"/>
                </a:solidFill>
              </a:rPr>
              <a:t>4.</a:t>
            </a:r>
            <a:r>
              <a:rPr lang="en-US" sz="1200" dirty="0">
                <a:solidFill>
                  <a:schemeClr val="dk1"/>
                </a:solidFill>
              </a:rPr>
              <a:t> Select </a:t>
            </a:r>
            <a:r>
              <a:rPr lang="en-US" sz="1200" i="1" dirty="0">
                <a:solidFill>
                  <a:schemeClr val="dk1"/>
                </a:solidFill>
              </a:rPr>
              <a:t>e</a:t>
            </a:r>
            <a:r>
              <a:rPr lang="en-US" sz="1200" dirty="0">
                <a:solidFill>
                  <a:schemeClr val="dk1"/>
                </a:solidFill>
              </a:rPr>
              <a:t> </a:t>
            </a:r>
            <a:r>
              <a:rPr lang="en-US" sz="1200" dirty="0" err="1">
                <a:solidFill>
                  <a:schemeClr val="dk1"/>
                </a:solidFill>
              </a:rPr>
              <a:t>s.t.</a:t>
            </a:r>
            <a:r>
              <a:rPr lang="en-US" sz="1200" dirty="0">
                <a:solidFill>
                  <a:schemeClr val="dk1"/>
                </a:solidFill>
              </a:rPr>
              <a:t> </a:t>
            </a:r>
            <a:r>
              <a:rPr lang="en-US" sz="1200" i="1" dirty="0">
                <a:solidFill>
                  <a:schemeClr val="dk1"/>
                </a:solidFill>
              </a:rPr>
              <a:t>e</a:t>
            </a:r>
            <a:r>
              <a:rPr lang="en-US" sz="1200" dirty="0">
                <a:solidFill>
                  <a:schemeClr val="dk1"/>
                </a:solidFill>
              </a:rPr>
              <a:t> is relatively prime to </a:t>
            </a:r>
            <a:r>
              <a:rPr lang="en-US" sz="1200" dirty="0" err="1">
                <a:solidFill>
                  <a:schemeClr val="dk1"/>
                </a:solidFill>
              </a:rPr>
              <a:t>φ</a:t>
            </a:r>
            <a:r>
              <a:rPr lang="en-US" sz="1200" dirty="0">
                <a:solidFill>
                  <a:schemeClr val="dk1"/>
                </a:solidFill>
              </a:rPr>
              <a:t>(</a:t>
            </a:r>
            <a:r>
              <a:rPr lang="en-US" sz="1200" i="1" dirty="0">
                <a:solidFill>
                  <a:schemeClr val="dk1"/>
                </a:solidFill>
              </a:rPr>
              <a:t>n</a:t>
            </a:r>
            <a:r>
              <a:rPr lang="en-US" sz="1200" dirty="0">
                <a:solidFill>
                  <a:schemeClr val="dk1"/>
                </a:solidFill>
              </a:rPr>
              <a:t>) = 160 and less than </a:t>
            </a:r>
            <a:r>
              <a:rPr lang="en-US" sz="1200" dirty="0" err="1">
                <a:solidFill>
                  <a:schemeClr val="dk1"/>
                </a:solidFill>
              </a:rPr>
              <a:t>φ</a:t>
            </a:r>
            <a:r>
              <a:rPr lang="en-US" sz="1200" dirty="0">
                <a:solidFill>
                  <a:schemeClr val="dk1"/>
                </a:solidFill>
              </a:rPr>
              <a:t>(</a:t>
            </a:r>
            <a:r>
              <a:rPr lang="en-US" sz="1200" i="1" dirty="0">
                <a:solidFill>
                  <a:schemeClr val="dk1"/>
                </a:solidFill>
              </a:rPr>
              <a:t>n</a:t>
            </a:r>
            <a:r>
              <a:rPr lang="en-US" sz="1200" dirty="0">
                <a:solidFill>
                  <a:schemeClr val="dk1"/>
                </a:solidFill>
              </a:rPr>
              <a:t>); we choose </a:t>
            </a:r>
            <a:r>
              <a:rPr lang="en-US" sz="1200" i="1" dirty="0">
                <a:solidFill>
                  <a:schemeClr val="dk1"/>
                </a:solidFill>
              </a:rPr>
              <a:t>e</a:t>
            </a:r>
            <a:r>
              <a:rPr lang="en-US" sz="1200" dirty="0">
                <a:solidFill>
                  <a:schemeClr val="dk1"/>
                </a:solidFill>
              </a:rPr>
              <a:t> = 7.</a:t>
            </a:r>
          </a:p>
          <a:p>
            <a:pPr lvl="0" rtl="0">
              <a:spcBef>
                <a:spcPts val="0"/>
              </a:spcBef>
              <a:buClr>
                <a:schemeClr val="dk1"/>
              </a:buClr>
              <a:buFont typeface="Arial"/>
              <a:buNone/>
            </a:pPr>
            <a:endParaRPr sz="1200" b="1" dirty="0">
              <a:solidFill>
                <a:schemeClr val="dk1"/>
              </a:solidFill>
            </a:endParaRPr>
          </a:p>
          <a:p>
            <a:pPr lvl="0" rtl="0">
              <a:spcBef>
                <a:spcPts val="0"/>
              </a:spcBef>
              <a:buClr>
                <a:schemeClr val="dk1"/>
              </a:buClr>
              <a:buSzPct val="25000"/>
              <a:buFont typeface="Times New Roman"/>
              <a:buNone/>
            </a:pPr>
            <a:r>
              <a:rPr lang="en-US" sz="1200" b="1" dirty="0">
                <a:solidFill>
                  <a:schemeClr val="dk1"/>
                </a:solidFill>
              </a:rPr>
              <a:t>5.</a:t>
            </a:r>
            <a:r>
              <a:rPr lang="en-US" sz="1200" dirty="0">
                <a:solidFill>
                  <a:schemeClr val="dk1"/>
                </a:solidFill>
              </a:rPr>
              <a:t> Determine </a:t>
            </a:r>
            <a:r>
              <a:rPr lang="en-US" sz="1200" i="1" dirty="0">
                <a:solidFill>
                  <a:schemeClr val="dk1"/>
                </a:solidFill>
              </a:rPr>
              <a:t>d</a:t>
            </a:r>
            <a:r>
              <a:rPr lang="en-US" sz="1200" dirty="0">
                <a:solidFill>
                  <a:schemeClr val="dk1"/>
                </a:solidFill>
              </a:rPr>
              <a:t> such that </a:t>
            </a:r>
            <a:r>
              <a:rPr lang="en-US" sz="1200" i="1" dirty="0">
                <a:solidFill>
                  <a:schemeClr val="dk1"/>
                </a:solidFill>
              </a:rPr>
              <a:t>de</a:t>
            </a:r>
            <a:r>
              <a:rPr lang="en-US" sz="1200" dirty="0">
                <a:solidFill>
                  <a:schemeClr val="dk1"/>
                </a:solidFill>
              </a:rPr>
              <a:t> mod 160 = 1 and </a:t>
            </a:r>
            <a:r>
              <a:rPr lang="en-US" sz="1200" i="1" dirty="0">
                <a:solidFill>
                  <a:schemeClr val="dk1"/>
                </a:solidFill>
              </a:rPr>
              <a:t>d</a:t>
            </a:r>
            <a:r>
              <a:rPr lang="en-US" sz="1200" dirty="0">
                <a:solidFill>
                  <a:schemeClr val="dk1"/>
                </a:solidFill>
              </a:rPr>
              <a:t> &lt; 160. The correct value is </a:t>
            </a:r>
            <a:r>
              <a:rPr lang="en-US" sz="1200" i="1" dirty="0">
                <a:solidFill>
                  <a:schemeClr val="dk1"/>
                </a:solidFill>
              </a:rPr>
              <a:t>d</a:t>
            </a:r>
            <a:r>
              <a:rPr lang="en-US" sz="1200" dirty="0">
                <a:solidFill>
                  <a:schemeClr val="dk1"/>
                </a:solidFill>
              </a:rPr>
              <a:t> = 23, because 23 × 7 = 161 = (1 × 160) + 1.</a:t>
            </a:r>
          </a:p>
          <a:p>
            <a:pPr lvl="0" rtl="0">
              <a:spcBef>
                <a:spcPts val="0"/>
              </a:spcBef>
              <a:buClr>
                <a:schemeClr val="dk1"/>
              </a:buClr>
              <a:buFont typeface="Arial"/>
              <a:buNone/>
            </a:pPr>
            <a:endParaRPr sz="1200" dirty="0">
              <a:solidFill>
                <a:schemeClr val="dk1"/>
              </a:solidFill>
            </a:endParaRPr>
          </a:p>
          <a:p>
            <a:pPr lvl="0">
              <a:spcBef>
                <a:spcPts val="0"/>
              </a:spcBef>
              <a:buClr>
                <a:schemeClr val="dk1"/>
              </a:buClr>
              <a:buSzPct val="25000"/>
              <a:buFont typeface="Times New Roman"/>
              <a:buNone/>
            </a:pPr>
            <a:r>
              <a:rPr lang="en-US" sz="1200" dirty="0">
                <a:solidFill>
                  <a:schemeClr val="dk1"/>
                </a:solidFill>
              </a:rPr>
              <a:t>The resulting keys are public key </a:t>
            </a:r>
            <a:r>
              <a:rPr lang="en-US" sz="1200" i="1" dirty="0">
                <a:solidFill>
                  <a:schemeClr val="dk1"/>
                </a:solidFill>
              </a:rPr>
              <a:t>PU</a:t>
            </a:r>
            <a:r>
              <a:rPr lang="en-US" sz="1200" dirty="0">
                <a:solidFill>
                  <a:schemeClr val="dk1"/>
                </a:solidFill>
              </a:rPr>
              <a:t> = {7, 187} and private key </a:t>
            </a:r>
            <a:r>
              <a:rPr lang="en-US" sz="1200" i="1" dirty="0">
                <a:solidFill>
                  <a:schemeClr val="dk1"/>
                </a:solidFill>
              </a:rPr>
              <a:t>PR</a:t>
            </a:r>
            <a:r>
              <a:rPr lang="en-US" sz="1200" dirty="0">
                <a:solidFill>
                  <a:schemeClr val="dk1"/>
                </a:solidFill>
              </a:rPr>
              <a:t> = {23, 187}. The example shows the use of these keys for a plaintext input of </a:t>
            </a:r>
            <a:r>
              <a:rPr lang="en-US" sz="1200" i="1" dirty="0">
                <a:solidFill>
                  <a:schemeClr val="dk1"/>
                </a:solidFill>
              </a:rPr>
              <a:t>M</a:t>
            </a:r>
            <a:r>
              <a:rPr lang="en-US" sz="1200" dirty="0">
                <a:solidFill>
                  <a:schemeClr val="dk1"/>
                </a:solidFill>
              </a:rPr>
              <a:t> = 88. For encryption, we need to calculate </a:t>
            </a:r>
            <a:r>
              <a:rPr lang="en-US" sz="1200" i="1" dirty="0">
                <a:solidFill>
                  <a:schemeClr val="dk1"/>
                </a:solidFill>
              </a:rPr>
              <a:t>C</a:t>
            </a:r>
            <a:r>
              <a:rPr lang="en-US" sz="1200" dirty="0">
                <a:solidFill>
                  <a:schemeClr val="dk1"/>
                </a:solidFill>
              </a:rPr>
              <a:t> = 88</a:t>
            </a:r>
            <a:r>
              <a:rPr lang="en-US" sz="1200" baseline="30000" dirty="0">
                <a:solidFill>
                  <a:schemeClr val="dk1"/>
                </a:solidFill>
              </a:rPr>
              <a:t>7</a:t>
            </a:r>
            <a:r>
              <a:rPr lang="en-US" sz="1200" dirty="0">
                <a:solidFill>
                  <a:schemeClr val="dk1"/>
                </a:solidFill>
              </a:rPr>
              <a:t> mod 187</a:t>
            </a:r>
          </a:p>
        </p:txBody>
      </p:sp>
      <p:sp>
        <p:nvSpPr>
          <p:cNvPr id="156" name="Shape 156"/>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a:spcBef>
                <a:spcPts val="0"/>
              </a:spcBef>
              <a:buClr>
                <a:srgbClr val="000000"/>
              </a:buClr>
              <a:buSzPct val="25000"/>
              <a:buFont typeface="Times New Roman"/>
              <a:buNone/>
            </a:pPr>
            <a:fld id="{00000000-1234-1234-1234-123412341234}" type="slidenum">
              <a:rPr lang="en-US"/>
              <a:t>23</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Shape 191"/>
          <p:cNvSpPr>
            <a:spLocks noGrp="1" noRot="1" noChangeAspect="1"/>
          </p:cNvSpPr>
          <p:nvPr>
            <p:ph type="sldImg" idx="2"/>
          </p:nvPr>
        </p:nvSpPr>
        <p:spPr>
          <a:xfrm>
            <a:off x="411163" y="703263"/>
            <a:ext cx="6162675"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2" name="Shape 192"/>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a:spcBef>
                <a:spcPts val="0"/>
              </a:spcBef>
              <a:buNone/>
            </a:pPr>
            <a:r>
              <a:rPr lang="en-US"/>
              <a:t>Discuss</a:t>
            </a:r>
          </a:p>
        </p:txBody>
      </p:sp>
      <p:sp>
        <p:nvSpPr>
          <p:cNvPr id="193" name="Shape 193"/>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26</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11163" y="703263"/>
            <a:ext cx="6162675" cy="3467100"/>
          </a:xfrm>
        </p:spPr>
      </p:sp>
      <p:sp>
        <p:nvSpPr>
          <p:cNvPr id="3" name="Notes Placeholder 2"/>
          <p:cNvSpPr>
            <a:spLocks noGrp="1"/>
          </p:cNvSpPr>
          <p:nvPr>
            <p:ph type="body" idx="1"/>
          </p:nvPr>
        </p:nvSpPr>
        <p:spPr/>
        <p:txBody>
          <a:bodyPr/>
          <a:lstStyle/>
          <a:p>
            <a:r>
              <a:rPr lang="en-TR" dirty="0"/>
              <a:t>Resource: </a:t>
            </a:r>
            <a:r>
              <a:rPr lang="en-US" dirty="0"/>
              <a:t>https://</a:t>
            </a:r>
            <a:r>
              <a:rPr lang="en-US" dirty="0" err="1"/>
              <a:t>en.wikipedia.org</a:t>
            </a:r>
            <a:r>
              <a:rPr lang="en-US" dirty="0"/>
              <a:t>/wiki/</a:t>
            </a:r>
            <a:r>
              <a:rPr lang="en-US" dirty="0" err="1"/>
              <a:t>Integer_factorization_records</a:t>
            </a:r>
            <a:r>
              <a:rPr lang="en-US" dirty="0"/>
              <a:t> </a:t>
            </a:r>
            <a:endParaRPr lang="en-TR"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ct val="25000"/>
              <a:buFont typeface="Times New Roman"/>
              <a:buNone/>
            </a:pPr>
            <a:fld id="{00000000-1234-1234-1234-123412341234}" type="slidenum">
              <a:rPr lang="en-US" sz="1000" b="0" i="1" u="none" strike="noStrike" cap="none" baseline="0" smtClean="0">
                <a:solidFill>
                  <a:srgbClr val="000000"/>
                </a:solidFill>
                <a:latin typeface="Times New Roman"/>
                <a:ea typeface="Times New Roman"/>
                <a:cs typeface="Times New Roman"/>
                <a:sym typeface="Times New Roman"/>
              </a:rPr>
              <a:t>27</a:t>
            </a:fld>
            <a:endParaRPr lang="en-US" sz="1000" b="0" i="1" u="none" strike="noStrike" cap="none" baseline="0">
              <a:solidFill>
                <a:srgbClr val="000000"/>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34896324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
        <p:cNvGrpSpPr/>
        <p:nvPr/>
      </p:nvGrpSpPr>
      <p:grpSpPr>
        <a:xfrm>
          <a:off x="0" y="0"/>
          <a:ext cx="0" cy="0"/>
          <a:chOff x="0" y="0"/>
          <a:chExt cx="0" cy="0"/>
        </a:xfrm>
      </p:grpSpPr>
      <p:sp>
        <p:nvSpPr>
          <p:cNvPr id="29" name="Shape 29"/>
          <p:cNvSpPr>
            <a:spLocks noGrp="1" noRot="1" noChangeAspect="1"/>
          </p:cNvSpPr>
          <p:nvPr>
            <p:ph type="sldImg" idx="2"/>
          </p:nvPr>
        </p:nvSpPr>
        <p:spPr>
          <a:xfrm>
            <a:off x="411163" y="703263"/>
            <a:ext cx="6162675"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0" name="Shape 30"/>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rtl="0">
              <a:spcBef>
                <a:spcPts val="0"/>
              </a:spcBef>
              <a:buNone/>
            </a:pPr>
            <a:r>
              <a:rPr lang="en-US" sz="1200"/>
              <a:t>Before we discuss the widely-used public-key algorithms RSA and Diffie-Hellman, let’s go over the background first. </a:t>
            </a:r>
          </a:p>
          <a:p>
            <a:pPr lvl="0" rtl="0">
              <a:spcBef>
                <a:spcPts val="0"/>
              </a:spcBef>
              <a:buNone/>
            </a:pPr>
            <a:endParaRPr sz="1200"/>
          </a:p>
          <a:p>
            <a:pPr lvl="0" rtl="0">
              <a:spcBef>
                <a:spcPts val="0"/>
              </a:spcBef>
              <a:buClr>
                <a:srgbClr val="000000"/>
              </a:buClr>
              <a:buSzPct val="25000"/>
              <a:buFont typeface="Arial"/>
              <a:buNone/>
            </a:pPr>
            <a:r>
              <a:rPr lang="en-US" sz="1200"/>
              <a:t>Both RSA and Diffie-Hellman are based on number theory, an ancient and yet active field in mathematics. These algorithms use modular arithmetic, including addition, multiplication, and</a:t>
            </a:r>
            <a:r>
              <a:rPr lang="tr-TR" sz="1200"/>
              <a:t> </a:t>
            </a:r>
            <a:r>
              <a:rPr lang="en-US" sz="1200"/>
              <a:t>exponentiation, and make use of results from number theory.</a:t>
            </a:r>
            <a:endParaRPr lang="tr-TR" sz="1200"/>
          </a:p>
          <a:p>
            <a:pPr lvl="0" rtl="0">
              <a:spcBef>
                <a:spcPts val="0"/>
              </a:spcBef>
              <a:buClr>
                <a:srgbClr val="000000"/>
              </a:buClr>
              <a:buSzPct val="25000"/>
              <a:buFont typeface="Arial"/>
              <a:buNone/>
            </a:pPr>
            <a:endParaRPr sz="1200"/>
          </a:p>
          <a:p>
            <a:pPr lvl="0" rtl="0">
              <a:spcBef>
                <a:spcPts val="0"/>
              </a:spcBef>
              <a:buClr>
                <a:srgbClr val="000000"/>
              </a:buClr>
              <a:buSzPct val="25000"/>
              <a:buFont typeface="Arial"/>
              <a:buNone/>
            </a:pPr>
            <a:r>
              <a:rPr lang="en-US" sz="1200"/>
              <a:t>Let’s briefly introduce the background of modular arithmetic..</a:t>
            </a:r>
          </a:p>
        </p:txBody>
      </p:sp>
      <p:sp>
        <p:nvSpPr>
          <p:cNvPr id="31" name="Shape 31"/>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Clr>
                <a:srgbClr val="000000"/>
              </a:buClr>
              <a:buSzPct val="25000"/>
              <a:buFont typeface="Times New Roman"/>
              <a:buNone/>
            </a:pPr>
            <a:fld id="{00000000-1234-1234-1234-123412341234}" type="slidenum">
              <a:rPr lang="en-US"/>
              <a:t>6</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Shape 199"/>
          <p:cNvSpPr>
            <a:spLocks noGrp="1" noRot="1" noChangeAspect="1"/>
          </p:cNvSpPr>
          <p:nvPr>
            <p:ph type="sldImg" idx="2"/>
          </p:nvPr>
        </p:nvSpPr>
        <p:spPr>
          <a:xfrm>
            <a:off x="411163" y="703263"/>
            <a:ext cx="6162675"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00" name="Shape 200"/>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a:spcBef>
                <a:spcPts val="0"/>
              </a:spcBef>
              <a:buNone/>
            </a:pPr>
            <a:r>
              <a:rPr lang="en-US"/>
              <a:t>Discuss</a:t>
            </a:r>
          </a:p>
        </p:txBody>
      </p:sp>
      <p:sp>
        <p:nvSpPr>
          <p:cNvPr id="201" name="Shape 201"/>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a:spcBef>
                <a:spcPts val="0"/>
              </a:spcBef>
              <a:buClr>
                <a:srgbClr val="000000"/>
              </a:buClr>
              <a:buSzPct val="25000"/>
              <a:buFont typeface="Times New Roman"/>
              <a:buNone/>
            </a:pPr>
            <a:fld id="{00000000-1234-1234-1234-123412341234}" type="slidenum">
              <a:rPr lang="en-US"/>
              <a:t>28</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Shape 207"/>
          <p:cNvSpPr>
            <a:spLocks noGrp="1" noRot="1" noChangeAspect="1"/>
          </p:cNvSpPr>
          <p:nvPr>
            <p:ph type="sldImg" idx="2"/>
          </p:nvPr>
        </p:nvSpPr>
        <p:spPr>
          <a:xfrm>
            <a:off x="411163" y="703263"/>
            <a:ext cx="6162675"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08" name="Shape 208"/>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a:spcBef>
                <a:spcPts val="0"/>
              </a:spcBef>
              <a:buNone/>
            </a:pPr>
            <a:r>
              <a:rPr lang="en-US" sz="1200" b="0" i="0" u="none" strike="noStrike" kern="1200" baseline="0" dirty="0">
                <a:solidFill>
                  <a:schemeClr val="tx1"/>
                </a:solidFill>
                <a:latin typeface="+mn-lt"/>
                <a:ea typeface="+mn-ea"/>
                <a:cs typeface="+mn-cs"/>
              </a:rPr>
              <a:t>In practice, the standard uses some sort of padding. That is, add some random bytes as prefix to m, and this addresses the issues that we just discussed. </a:t>
            </a:r>
            <a:endParaRPr lang="en-US" dirty="0"/>
          </a:p>
        </p:txBody>
      </p:sp>
      <p:sp>
        <p:nvSpPr>
          <p:cNvPr id="209" name="Shape 209"/>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Clr>
                <a:srgbClr val="000000"/>
              </a:buClr>
              <a:buSzPct val="25000"/>
              <a:buFont typeface="Times New Roman"/>
              <a:buNone/>
            </a:pPr>
            <a:fld id="{00000000-1234-1234-1234-123412341234}" type="slidenum">
              <a:rPr lang="en-US"/>
              <a:t>29</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Shape 225"/>
          <p:cNvSpPr>
            <a:spLocks noGrp="1" noRot="1" noChangeAspect="1"/>
          </p:cNvSpPr>
          <p:nvPr>
            <p:ph type="sldImg" idx="2"/>
          </p:nvPr>
        </p:nvSpPr>
        <p:spPr>
          <a:xfrm>
            <a:off x="411163" y="703263"/>
            <a:ext cx="6162675"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26" name="Shape 226"/>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chemeClr val="dk1"/>
              </a:buClr>
              <a:buSzPct val="25000"/>
              <a:buFont typeface="Times New Roman"/>
              <a:buNone/>
            </a:pPr>
            <a:r>
              <a:rPr lang="en-US" sz="1200">
                <a:solidFill>
                  <a:schemeClr val="dk1"/>
                </a:solidFill>
              </a:rPr>
              <a:t>The first published public-key algorithm appeared in the seminal paper by Diffie</a:t>
            </a:r>
            <a:r>
              <a:rPr lang="tr-TR" sz="1200">
                <a:solidFill>
                  <a:schemeClr val="dk1"/>
                </a:solidFill>
              </a:rPr>
              <a:t> </a:t>
            </a:r>
            <a:r>
              <a:rPr lang="en-US" sz="1200">
                <a:solidFill>
                  <a:schemeClr val="dk1"/>
                </a:solidFill>
              </a:rPr>
              <a:t>and Hellman that defined public-key cryptography [DIFF76] and is generally</a:t>
            </a:r>
            <a:r>
              <a:rPr lang="tr-TR" sz="1200">
                <a:solidFill>
                  <a:schemeClr val="dk1"/>
                </a:solidFill>
              </a:rPr>
              <a:t> </a:t>
            </a:r>
            <a:r>
              <a:rPr lang="en-US" sz="1200">
                <a:solidFill>
                  <a:schemeClr val="dk1"/>
                </a:solidFill>
              </a:rPr>
              <a:t>referred to as Diffie-Hellman key</a:t>
            </a:r>
            <a:r>
              <a:rPr lang="tr-TR" sz="1200">
                <a:solidFill>
                  <a:schemeClr val="dk1"/>
                </a:solidFill>
              </a:rPr>
              <a:t> </a:t>
            </a:r>
            <a:r>
              <a:rPr lang="en-US" sz="1200">
                <a:solidFill>
                  <a:schemeClr val="dk1"/>
                </a:solidFill>
              </a:rPr>
              <a:t>exchange. A number of commercial products</a:t>
            </a:r>
            <a:r>
              <a:rPr lang="tr-TR" sz="1200">
                <a:solidFill>
                  <a:schemeClr val="dk1"/>
                </a:solidFill>
              </a:rPr>
              <a:t> </a:t>
            </a:r>
            <a:r>
              <a:rPr lang="en-US" sz="1200">
                <a:solidFill>
                  <a:schemeClr val="dk1"/>
                </a:solidFill>
              </a:rPr>
              <a:t>employ this key exchange technique.</a:t>
            </a:r>
          </a:p>
          <a:p>
            <a:pPr lvl="0" rtl="0">
              <a:spcBef>
                <a:spcPts val="0"/>
              </a:spcBef>
              <a:buClr>
                <a:schemeClr val="dk1"/>
              </a:buClr>
              <a:buFont typeface="Arial"/>
              <a:buNone/>
            </a:pPr>
            <a:endParaRPr sz="1200">
              <a:solidFill>
                <a:schemeClr val="dk1"/>
              </a:solidFill>
            </a:endParaRPr>
          </a:p>
          <a:p>
            <a:pPr lvl="0" rtl="0">
              <a:spcBef>
                <a:spcPts val="0"/>
              </a:spcBef>
              <a:buClr>
                <a:schemeClr val="dk1"/>
              </a:buClr>
              <a:buSzPct val="25000"/>
              <a:buFont typeface="Times New Roman"/>
              <a:buNone/>
            </a:pPr>
            <a:r>
              <a:rPr lang="en-US" sz="1200">
                <a:solidFill>
                  <a:schemeClr val="dk1"/>
                </a:solidFill>
              </a:rPr>
              <a:t>The purpose of the algorithm is to enable two users to exchange a secret key</a:t>
            </a:r>
            <a:r>
              <a:rPr lang="tr-TR" sz="1200">
                <a:solidFill>
                  <a:schemeClr val="dk1"/>
                </a:solidFill>
              </a:rPr>
              <a:t> </a:t>
            </a:r>
            <a:r>
              <a:rPr lang="en-US" sz="1200">
                <a:solidFill>
                  <a:schemeClr val="dk1"/>
                </a:solidFill>
              </a:rPr>
              <a:t>securely that can then be used for subsequent encryption of messages. The algorithm</a:t>
            </a:r>
            <a:r>
              <a:rPr lang="tr-TR" sz="1200">
                <a:solidFill>
                  <a:schemeClr val="dk1"/>
                </a:solidFill>
              </a:rPr>
              <a:t> </a:t>
            </a:r>
            <a:r>
              <a:rPr lang="en-US" sz="1200">
                <a:solidFill>
                  <a:schemeClr val="dk1"/>
                </a:solidFill>
              </a:rPr>
              <a:t>itself is limited to the</a:t>
            </a:r>
            <a:r>
              <a:rPr lang="tr-TR" sz="1200">
                <a:solidFill>
                  <a:schemeClr val="dk1"/>
                </a:solidFill>
              </a:rPr>
              <a:t> </a:t>
            </a:r>
            <a:r>
              <a:rPr lang="en-US" sz="1200">
                <a:solidFill>
                  <a:schemeClr val="dk1"/>
                </a:solidFill>
              </a:rPr>
              <a:t>exchange of the keys.</a:t>
            </a:r>
            <a:endParaRPr lang="tr-TR" sz="1200">
              <a:solidFill>
                <a:schemeClr val="dk1"/>
              </a:solidFill>
            </a:endParaRPr>
          </a:p>
          <a:p>
            <a:pPr lvl="0" rtl="0">
              <a:spcBef>
                <a:spcPts val="0"/>
              </a:spcBef>
              <a:buClr>
                <a:schemeClr val="dk1"/>
              </a:buClr>
              <a:buSzPct val="25000"/>
              <a:buFont typeface="Times New Roman"/>
              <a:buNone/>
            </a:pPr>
            <a:endParaRPr sz="1200">
              <a:solidFill>
                <a:schemeClr val="dk1"/>
              </a:solidFill>
            </a:endParaRPr>
          </a:p>
          <a:p>
            <a:pPr lvl="0" rtl="0">
              <a:spcBef>
                <a:spcPts val="0"/>
              </a:spcBef>
              <a:buClr>
                <a:schemeClr val="dk1"/>
              </a:buClr>
              <a:buSzPct val="25000"/>
              <a:buFont typeface="Times New Roman"/>
              <a:buNone/>
            </a:pPr>
            <a:r>
              <a:rPr lang="en-US" sz="1200">
                <a:solidFill>
                  <a:schemeClr val="dk1"/>
                </a:solidFill>
              </a:rPr>
              <a:t>The Diffie-Hellman algorithm depends for its effectiveness on the difficulty of</a:t>
            </a:r>
            <a:r>
              <a:rPr lang="tr-TR" sz="1200">
                <a:solidFill>
                  <a:schemeClr val="dk1"/>
                </a:solidFill>
              </a:rPr>
              <a:t> </a:t>
            </a:r>
            <a:r>
              <a:rPr lang="en-US" sz="1200">
                <a:solidFill>
                  <a:schemeClr val="dk1"/>
                </a:solidFill>
              </a:rPr>
              <a:t>computing discrete logarithms</a:t>
            </a:r>
          </a:p>
        </p:txBody>
      </p:sp>
      <p:sp>
        <p:nvSpPr>
          <p:cNvPr id="227" name="Shape 227"/>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30</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Shape 233"/>
          <p:cNvSpPr>
            <a:spLocks noGrp="1" noRot="1" noChangeAspect="1"/>
          </p:cNvSpPr>
          <p:nvPr>
            <p:ph type="sldImg" idx="2"/>
          </p:nvPr>
        </p:nvSpPr>
        <p:spPr>
          <a:xfrm>
            <a:off x="411163" y="703263"/>
            <a:ext cx="6162675"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34" name="Shape 234"/>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chemeClr val="dk1"/>
              </a:buClr>
              <a:buSzPct val="25000"/>
              <a:buFont typeface="Arial"/>
              <a:buNone/>
            </a:pPr>
            <a:r>
              <a:rPr lang="en-US" sz="1200" dirty="0">
                <a:solidFill>
                  <a:schemeClr val="dk1"/>
                </a:solidFill>
              </a:rPr>
              <a:t>The Diffie-Hellman key exchange algorithm is summarized here. For this scheme, there are two publicly known numbers: a prime number </a:t>
            </a:r>
            <a:r>
              <a:rPr lang="en-US" sz="1200" i="1" dirty="0">
                <a:solidFill>
                  <a:schemeClr val="dk1"/>
                </a:solidFill>
              </a:rPr>
              <a:t>q</a:t>
            </a:r>
            <a:r>
              <a:rPr lang="en-US" sz="1200" dirty="0">
                <a:solidFill>
                  <a:schemeClr val="dk1"/>
                </a:solidFill>
              </a:rPr>
              <a:t> and an integer α that is a primitive root of </a:t>
            </a:r>
            <a:r>
              <a:rPr lang="en-US" sz="1200" i="1" dirty="0">
                <a:solidFill>
                  <a:schemeClr val="dk1"/>
                </a:solidFill>
              </a:rPr>
              <a:t>q</a:t>
            </a:r>
            <a:r>
              <a:rPr lang="en-US" sz="1200" dirty="0">
                <a:solidFill>
                  <a:schemeClr val="dk1"/>
                </a:solidFill>
              </a:rPr>
              <a:t>. Suppose the users A and B wish to exchange a key. </a:t>
            </a:r>
            <a:endParaRPr lang="tr-TR" sz="1200" dirty="0">
              <a:solidFill>
                <a:schemeClr val="dk1"/>
              </a:solidFill>
            </a:endParaRPr>
          </a:p>
          <a:p>
            <a:pPr lvl="0" rtl="0">
              <a:spcBef>
                <a:spcPts val="0"/>
              </a:spcBef>
              <a:buClr>
                <a:schemeClr val="dk1"/>
              </a:buClr>
              <a:buSzPct val="25000"/>
              <a:buFont typeface="Arial"/>
              <a:buNone/>
            </a:pPr>
            <a:endParaRPr lang="tr-TR" sz="1200" dirty="0">
              <a:solidFill>
                <a:schemeClr val="dk1"/>
              </a:solidFill>
            </a:endParaRPr>
          </a:p>
          <a:p>
            <a:pPr lvl="0" rtl="0">
              <a:spcBef>
                <a:spcPts val="0"/>
              </a:spcBef>
              <a:buClr>
                <a:schemeClr val="dk1"/>
              </a:buClr>
              <a:buSzPct val="25000"/>
              <a:buFont typeface="Arial"/>
              <a:buNone/>
            </a:pPr>
            <a:r>
              <a:rPr lang="tr-TR" sz="1200" dirty="0">
                <a:solidFill>
                  <a:schemeClr val="dk1"/>
                </a:solidFill>
              </a:rPr>
              <a:t>A </a:t>
            </a:r>
            <a:r>
              <a:rPr lang="tr-TR" sz="1200" dirty="0" err="1">
                <a:solidFill>
                  <a:schemeClr val="dk1"/>
                </a:solidFill>
              </a:rPr>
              <a:t>primitive</a:t>
            </a:r>
            <a:r>
              <a:rPr lang="tr-TR" sz="1200" dirty="0">
                <a:solidFill>
                  <a:schemeClr val="dk1"/>
                </a:solidFill>
              </a:rPr>
              <a:t> </a:t>
            </a:r>
            <a:r>
              <a:rPr lang="tr-TR" sz="1200" dirty="0" err="1">
                <a:solidFill>
                  <a:schemeClr val="dk1"/>
                </a:solidFill>
              </a:rPr>
              <a:t>root</a:t>
            </a:r>
            <a:r>
              <a:rPr lang="tr-TR" sz="1200" dirty="0">
                <a:solidFill>
                  <a:schemeClr val="dk1"/>
                </a:solidFill>
              </a:rPr>
              <a:t> mod </a:t>
            </a:r>
            <a:r>
              <a:rPr lang="en-US" sz="1200" i="1" dirty="0">
                <a:solidFill>
                  <a:schemeClr val="dk1"/>
                </a:solidFill>
              </a:rPr>
              <a:t>q</a:t>
            </a:r>
            <a:r>
              <a:rPr lang="tr-TR" sz="1200" i="1" dirty="0">
                <a:solidFill>
                  <a:schemeClr val="dk1"/>
                </a:solidFill>
              </a:rPr>
              <a:t> </a:t>
            </a:r>
            <a:r>
              <a:rPr lang="tr-TR" sz="1200" i="0" dirty="0">
                <a:solidFill>
                  <a:schemeClr val="dk1"/>
                </a:solidFill>
              </a:rPr>
              <a:t>is an </a:t>
            </a:r>
            <a:r>
              <a:rPr lang="tr-TR" sz="1200" i="0" dirty="0" err="1">
                <a:solidFill>
                  <a:schemeClr val="dk1"/>
                </a:solidFill>
              </a:rPr>
              <a:t>integer</a:t>
            </a:r>
            <a:r>
              <a:rPr lang="tr-TR" sz="1200" i="0" dirty="0">
                <a:solidFill>
                  <a:schemeClr val="dk1"/>
                </a:solidFill>
              </a:rPr>
              <a:t> </a:t>
            </a:r>
            <a:r>
              <a:rPr lang="en-US" sz="1200" dirty="0">
                <a:solidFill>
                  <a:schemeClr val="dk1"/>
                </a:solidFill>
              </a:rPr>
              <a:t>α</a:t>
            </a:r>
            <a:r>
              <a:rPr lang="tr-TR" sz="1200" dirty="0">
                <a:solidFill>
                  <a:schemeClr val="dk1"/>
                </a:solidFill>
              </a:rPr>
              <a:t> </a:t>
            </a:r>
            <a:r>
              <a:rPr lang="tr-TR" sz="1200" dirty="0" err="1">
                <a:solidFill>
                  <a:schemeClr val="dk1"/>
                </a:solidFill>
              </a:rPr>
              <a:t>such</a:t>
            </a:r>
            <a:r>
              <a:rPr lang="tr-TR" sz="1200" dirty="0">
                <a:solidFill>
                  <a:schemeClr val="dk1"/>
                </a:solidFill>
              </a:rPr>
              <a:t> </a:t>
            </a:r>
            <a:r>
              <a:rPr lang="tr-TR" sz="1200" dirty="0" err="1">
                <a:solidFill>
                  <a:schemeClr val="dk1"/>
                </a:solidFill>
              </a:rPr>
              <a:t>that</a:t>
            </a:r>
            <a:r>
              <a:rPr lang="tr-TR" sz="1200" dirty="0">
                <a:solidFill>
                  <a:schemeClr val="dk1"/>
                </a:solidFill>
              </a:rPr>
              <a:t> </a:t>
            </a:r>
            <a:r>
              <a:rPr lang="tr-TR" sz="1200" dirty="0" err="1">
                <a:solidFill>
                  <a:schemeClr val="dk1"/>
                </a:solidFill>
              </a:rPr>
              <a:t>every</a:t>
            </a:r>
            <a:r>
              <a:rPr lang="tr-TR" sz="1200" dirty="0">
                <a:solidFill>
                  <a:schemeClr val="dk1"/>
                </a:solidFill>
              </a:rPr>
              <a:t> </a:t>
            </a:r>
            <a:r>
              <a:rPr lang="tr-TR" sz="1200" dirty="0" err="1">
                <a:solidFill>
                  <a:schemeClr val="dk1"/>
                </a:solidFill>
              </a:rPr>
              <a:t>integer</a:t>
            </a:r>
            <a:r>
              <a:rPr lang="tr-TR" sz="1200" dirty="0">
                <a:solidFill>
                  <a:schemeClr val="dk1"/>
                </a:solidFill>
              </a:rPr>
              <a:t> </a:t>
            </a:r>
            <a:r>
              <a:rPr lang="tr-TR" sz="1200" dirty="0" err="1">
                <a:solidFill>
                  <a:schemeClr val="dk1"/>
                </a:solidFill>
              </a:rPr>
              <a:t>relatively</a:t>
            </a:r>
            <a:r>
              <a:rPr lang="tr-TR" sz="1200" dirty="0">
                <a:solidFill>
                  <a:schemeClr val="dk1"/>
                </a:solidFill>
              </a:rPr>
              <a:t> prime </a:t>
            </a:r>
            <a:r>
              <a:rPr lang="tr-TR" sz="1200" dirty="0" err="1">
                <a:solidFill>
                  <a:schemeClr val="dk1"/>
                </a:solidFill>
              </a:rPr>
              <a:t>to</a:t>
            </a:r>
            <a:r>
              <a:rPr lang="tr-TR" sz="1200" dirty="0">
                <a:solidFill>
                  <a:schemeClr val="dk1"/>
                </a:solidFill>
              </a:rPr>
              <a:t> </a:t>
            </a:r>
            <a:r>
              <a:rPr lang="en-US" sz="1200" i="1" dirty="0">
                <a:solidFill>
                  <a:schemeClr val="dk1"/>
                </a:solidFill>
              </a:rPr>
              <a:t>q</a:t>
            </a:r>
            <a:r>
              <a:rPr lang="tr-TR" sz="1200" i="1" dirty="0">
                <a:solidFill>
                  <a:schemeClr val="dk1"/>
                </a:solidFill>
              </a:rPr>
              <a:t> </a:t>
            </a:r>
            <a:r>
              <a:rPr lang="tr-TR" sz="1200" i="0" dirty="0">
                <a:solidFill>
                  <a:schemeClr val="dk1"/>
                </a:solidFill>
              </a:rPr>
              <a:t>is </a:t>
            </a:r>
            <a:r>
              <a:rPr lang="tr-TR" sz="1200" i="0" dirty="0" err="1">
                <a:solidFill>
                  <a:schemeClr val="dk1"/>
                </a:solidFill>
              </a:rPr>
              <a:t>congruent</a:t>
            </a:r>
            <a:r>
              <a:rPr lang="tr-TR" sz="1200" i="0" dirty="0">
                <a:solidFill>
                  <a:schemeClr val="dk1"/>
                </a:solidFill>
              </a:rPr>
              <a:t> </a:t>
            </a:r>
            <a:r>
              <a:rPr lang="tr-TR" sz="1200" i="0" dirty="0" err="1">
                <a:solidFill>
                  <a:schemeClr val="dk1"/>
                </a:solidFill>
              </a:rPr>
              <a:t>to</a:t>
            </a:r>
            <a:r>
              <a:rPr lang="tr-TR" sz="1200" i="0" dirty="0">
                <a:solidFill>
                  <a:schemeClr val="dk1"/>
                </a:solidFill>
              </a:rPr>
              <a:t> a </a:t>
            </a:r>
            <a:r>
              <a:rPr lang="tr-TR" sz="1200" i="0" dirty="0" err="1">
                <a:solidFill>
                  <a:schemeClr val="dk1"/>
                </a:solidFill>
              </a:rPr>
              <a:t>power</a:t>
            </a:r>
            <a:r>
              <a:rPr lang="tr-TR" sz="1200" i="0" dirty="0">
                <a:solidFill>
                  <a:schemeClr val="dk1"/>
                </a:solidFill>
              </a:rPr>
              <a:t> of </a:t>
            </a:r>
            <a:r>
              <a:rPr lang="en-US" sz="1200" dirty="0">
                <a:solidFill>
                  <a:schemeClr val="dk1"/>
                </a:solidFill>
              </a:rPr>
              <a:t>α</a:t>
            </a:r>
            <a:r>
              <a:rPr lang="tr-TR" sz="1200" i="0" dirty="0">
                <a:solidFill>
                  <a:schemeClr val="dk1"/>
                </a:solidFill>
              </a:rPr>
              <a:t> mod </a:t>
            </a:r>
            <a:r>
              <a:rPr lang="en-US" sz="1200" i="1" dirty="0">
                <a:solidFill>
                  <a:schemeClr val="dk1"/>
                </a:solidFill>
              </a:rPr>
              <a:t>q</a:t>
            </a:r>
            <a:r>
              <a:rPr lang="tr-TR" sz="1200" i="0" dirty="0">
                <a:solidFill>
                  <a:schemeClr val="dk1"/>
                </a:solidFill>
              </a:rPr>
              <a:t>. </a:t>
            </a:r>
            <a:r>
              <a:rPr lang="tr-TR" sz="1200" i="0" dirty="0" err="1">
                <a:solidFill>
                  <a:schemeClr val="dk1"/>
                </a:solidFill>
              </a:rPr>
              <a:t>That</a:t>
            </a:r>
            <a:r>
              <a:rPr lang="tr-TR" sz="1200" i="0" dirty="0">
                <a:solidFill>
                  <a:schemeClr val="dk1"/>
                </a:solidFill>
              </a:rPr>
              <a:t> is, </a:t>
            </a:r>
            <a:r>
              <a:rPr lang="tr-TR" sz="1200" i="0" dirty="0" err="1">
                <a:solidFill>
                  <a:schemeClr val="dk1"/>
                </a:solidFill>
              </a:rPr>
              <a:t>the</a:t>
            </a:r>
            <a:r>
              <a:rPr lang="tr-TR" sz="1200" i="0" dirty="0">
                <a:solidFill>
                  <a:schemeClr val="dk1"/>
                </a:solidFill>
              </a:rPr>
              <a:t> </a:t>
            </a:r>
            <a:r>
              <a:rPr lang="tr-TR" sz="1200" i="0" dirty="0" err="1">
                <a:solidFill>
                  <a:schemeClr val="dk1"/>
                </a:solidFill>
              </a:rPr>
              <a:t>integer</a:t>
            </a:r>
            <a:r>
              <a:rPr lang="tr-TR" sz="1200" i="0" dirty="0">
                <a:solidFill>
                  <a:schemeClr val="dk1"/>
                </a:solidFill>
              </a:rPr>
              <a:t> </a:t>
            </a:r>
            <a:r>
              <a:rPr lang="en-US" sz="1200" dirty="0">
                <a:solidFill>
                  <a:schemeClr val="dk1"/>
                </a:solidFill>
              </a:rPr>
              <a:t>α</a:t>
            </a:r>
            <a:r>
              <a:rPr lang="tr-TR" sz="1200" dirty="0">
                <a:solidFill>
                  <a:schemeClr val="dk1"/>
                </a:solidFill>
              </a:rPr>
              <a:t> is a </a:t>
            </a:r>
            <a:r>
              <a:rPr lang="tr-TR" sz="1200" dirty="0" err="1">
                <a:solidFill>
                  <a:schemeClr val="dk1"/>
                </a:solidFill>
              </a:rPr>
              <a:t>primitive</a:t>
            </a:r>
            <a:r>
              <a:rPr lang="tr-TR" sz="1200" dirty="0">
                <a:solidFill>
                  <a:schemeClr val="dk1"/>
                </a:solidFill>
              </a:rPr>
              <a:t> </a:t>
            </a:r>
            <a:r>
              <a:rPr lang="tr-TR" sz="1200" dirty="0" err="1">
                <a:solidFill>
                  <a:schemeClr val="dk1"/>
                </a:solidFill>
              </a:rPr>
              <a:t>root</a:t>
            </a:r>
            <a:r>
              <a:rPr lang="tr-TR" sz="1200" dirty="0">
                <a:solidFill>
                  <a:schemeClr val="dk1"/>
                </a:solidFill>
              </a:rPr>
              <a:t> (mod </a:t>
            </a:r>
            <a:r>
              <a:rPr lang="tr-TR" sz="1200" i="1" dirty="0">
                <a:solidFill>
                  <a:schemeClr val="dk1"/>
                </a:solidFill>
              </a:rPr>
              <a:t>q</a:t>
            </a:r>
            <a:r>
              <a:rPr lang="tr-TR" sz="1200" dirty="0">
                <a:solidFill>
                  <a:schemeClr val="dk1"/>
                </a:solidFill>
              </a:rPr>
              <a:t>) </a:t>
            </a:r>
            <a:r>
              <a:rPr lang="tr-TR" sz="1200" dirty="0" err="1">
                <a:solidFill>
                  <a:schemeClr val="dk1"/>
                </a:solidFill>
              </a:rPr>
              <a:t>if</a:t>
            </a:r>
            <a:r>
              <a:rPr lang="tr-TR" sz="1200" dirty="0">
                <a:solidFill>
                  <a:schemeClr val="dk1"/>
                </a:solidFill>
              </a:rPr>
              <a:t> </a:t>
            </a:r>
            <a:r>
              <a:rPr lang="tr-TR" sz="1200" dirty="0" err="1">
                <a:solidFill>
                  <a:schemeClr val="dk1"/>
                </a:solidFill>
              </a:rPr>
              <a:t>for</a:t>
            </a:r>
            <a:r>
              <a:rPr lang="tr-TR" sz="1200" dirty="0">
                <a:solidFill>
                  <a:schemeClr val="dk1"/>
                </a:solidFill>
              </a:rPr>
              <a:t> </a:t>
            </a:r>
            <a:r>
              <a:rPr lang="tr-TR" sz="1200" dirty="0" err="1">
                <a:solidFill>
                  <a:schemeClr val="dk1"/>
                </a:solidFill>
              </a:rPr>
              <a:t>every</a:t>
            </a:r>
            <a:r>
              <a:rPr lang="tr-TR" sz="1200" dirty="0">
                <a:solidFill>
                  <a:schemeClr val="dk1"/>
                </a:solidFill>
              </a:rPr>
              <a:t> </a:t>
            </a:r>
            <a:r>
              <a:rPr lang="tr-TR" sz="1200" dirty="0" err="1">
                <a:solidFill>
                  <a:schemeClr val="dk1"/>
                </a:solidFill>
              </a:rPr>
              <a:t>number</a:t>
            </a:r>
            <a:r>
              <a:rPr lang="tr-TR" sz="1200" dirty="0">
                <a:solidFill>
                  <a:schemeClr val="dk1"/>
                </a:solidFill>
              </a:rPr>
              <a:t> </a:t>
            </a:r>
            <a:r>
              <a:rPr lang="tr-TR" sz="1200" i="1" dirty="0">
                <a:solidFill>
                  <a:schemeClr val="dk1"/>
                </a:solidFill>
              </a:rPr>
              <a:t>k</a:t>
            </a:r>
            <a:r>
              <a:rPr lang="tr-TR" sz="1200" dirty="0">
                <a:solidFill>
                  <a:schemeClr val="dk1"/>
                </a:solidFill>
              </a:rPr>
              <a:t> </a:t>
            </a:r>
            <a:r>
              <a:rPr lang="tr-TR" sz="1200" dirty="0" err="1">
                <a:solidFill>
                  <a:schemeClr val="dk1"/>
                </a:solidFill>
              </a:rPr>
              <a:t>relatively</a:t>
            </a:r>
            <a:r>
              <a:rPr lang="tr-TR" sz="1200" dirty="0">
                <a:solidFill>
                  <a:schemeClr val="dk1"/>
                </a:solidFill>
              </a:rPr>
              <a:t> prime </a:t>
            </a:r>
            <a:r>
              <a:rPr lang="tr-TR" sz="1200" dirty="0" err="1">
                <a:solidFill>
                  <a:schemeClr val="dk1"/>
                </a:solidFill>
              </a:rPr>
              <a:t>to</a:t>
            </a:r>
            <a:r>
              <a:rPr lang="tr-TR" sz="1200" dirty="0">
                <a:solidFill>
                  <a:schemeClr val="dk1"/>
                </a:solidFill>
              </a:rPr>
              <a:t> </a:t>
            </a:r>
            <a:r>
              <a:rPr lang="tr-TR" sz="1200" i="1" dirty="0">
                <a:solidFill>
                  <a:schemeClr val="dk1"/>
                </a:solidFill>
              </a:rPr>
              <a:t>q</a:t>
            </a:r>
            <a:r>
              <a:rPr lang="tr-TR" sz="1200" dirty="0">
                <a:solidFill>
                  <a:schemeClr val="dk1"/>
                </a:solidFill>
              </a:rPr>
              <a:t> </a:t>
            </a:r>
            <a:r>
              <a:rPr lang="tr-TR" sz="1200" dirty="0" err="1">
                <a:solidFill>
                  <a:schemeClr val="dk1"/>
                </a:solidFill>
              </a:rPr>
              <a:t>there</a:t>
            </a:r>
            <a:r>
              <a:rPr lang="tr-TR" sz="1200" dirty="0">
                <a:solidFill>
                  <a:schemeClr val="dk1"/>
                </a:solidFill>
              </a:rPr>
              <a:t> is an </a:t>
            </a:r>
            <a:r>
              <a:rPr lang="tr-TR" sz="1200" dirty="0" err="1">
                <a:solidFill>
                  <a:schemeClr val="dk1"/>
                </a:solidFill>
              </a:rPr>
              <a:t>integer</a:t>
            </a:r>
            <a:r>
              <a:rPr lang="tr-TR" sz="1200" dirty="0">
                <a:solidFill>
                  <a:schemeClr val="dk1"/>
                </a:solidFill>
              </a:rPr>
              <a:t> </a:t>
            </a:r>
            <a:r>
              <a:rPr lang="tr-TR" sz="1200" i="1" dirty="0">
                <a:solidFill>
                  <a:schemeClr val="dk1"/>
                </a:solidFill>
              </a:rPr>
              <a:t>z</a:t>
            </a:r>
            <a:r>
              <a:rPr lang="tr-TR" sz="1200" dirty="0">
                <a:solidFill>
                  <a:schemeClr val="dk1"/>
                </a:solidFill>
              </a:rPr>
              <a:t> </a:t>
            </a:r>
            <a:r>
              <a:rPr lang="tr-TR" sz="1200" dirty="0" err="1">
                <a:solidFill>
                  <a:schemeClr val="dk1"/>
                </a:solidFill>
              </a:rPr>
              <a:t>such</a:t>
            </a:r>
            <a:r>
              <a:rPr lang="tr-TR" sz="1200" dirty="0">
                <a:solidFill>
                  <a:schemeClr val="dk1"/>
                </a:solidFill>
              </a:rPr>
              <a:t> </a:t>
            </a:r>
            <a:r>
              <a:rPr lang="tr-TR" sz="1200" dirty="0" err="1">
                <a:solidFill>
                  <a:schemeClr val="dk1"/>
                </a:solidFill>
              </a:rPr>
              <a:t>that</a:t>
            </a:r>
            <a:r>
              <a:rPr lang="tr-TR" sz="1200" dirty="0">
                <a:solidFill>
                  <a:schemeClr val="dk1"/>
                </a:solidFill>
              </a:rPr>
              <a:t> </a:t>
            </a:r>
            <a:r>
              <a:rPr lang="tr-TR" sz="1200" i="1" dirty="0">
                <a:solidFill>
                  <a:schemeClr val="dk1"/>
                </a:solidFill>
              </a:rPr>
              <a:t>k</a:t>
            </a:r>
            <a:r>
              <a:rPr lang="tr-TR" sz="1200" dirty="0">
                <a:solidFill>
                  <a:schemeClr val="dk1"/>
                </a:solidFill>
              </a:rPr>
              <a:t> = (</a:t>
            </a:r>
            <a:r>
              <a:rPr lang="en-US" sz="1200" dirty="0">
                <a:solidFill>
                  <a:schemeClr val="dk1"/>
                </a:solidFill>
              </a:rPr>
              <a:t>α</a:t>
            </a:r>
            <a:r>
              <a:rPr lang="tr-TR" sz="1200" dirty="0">
                <a:solidFill>
                  <a:schemeClr val="dk1"/>
                </a:solidFill>
              </a:rPr>
              <a:t>^</a:t>
            </a:r>
            <a:r>
              <a:rPr lang="tr-TR" sz="1200" i="1" dirty="0">
                <a:solidFill>
                  <a:schemeClr val="dk1"/>
                </a:solidFill>
              </a:rPr>
              <a:t>z</a:t>
            </a:r>
            <a:r>
              <a:rPr lang="tr-TR" sz="1200" dirty="0">
                <a:solidFill>
                  <a:schemeClr val="dk1"/>
                </a:solidFill>
              </a:rPr>
              <a:t> (mod </a:t>
            </a:r>
            <a:r>
              <a:rPr lang="tr-TR" sz="1200" i="1" dirty="0">
                <a:solidFill>
                  <a:schemeClr val="dk1"/>
                </a:solidFill>
              </a:rPr>
              <a:t>q</a:t>
            </a:r>
            <a:r>
              <a:rPr lang="tr-TR" sz="1200" dirty="0">
                <a:solidFill>
                  <a:schemeClr val="dk1"/>
                </a:solidFill>
              </a:rPr>
              <a:t>)).</a:t>
            </a:r>
          </a:p>
          <a:p>
            <a:pPr rtl="0">
              <a:spcBef>
                <a:spcPts val="0"/>
              </a:spcBef>
              <a:buNone/>
            </a:pPr>
            <a:endParaRPr dirty="0"/>
          </a:p>
          <a:p>
            <a:pPr rtl="0">
              <a:spcBef>
                <a:spcPts val="0"/>
              </a:spcBef>
              <a:buNone/>
            </a:pPr>
            <a:r>
              <a:rPr lang="en-US" dirty="0"/>
              <a:t>-----</a:t>
            </a:r>
          </a:p>
          <a:p>
            <a:pPr rtl="0">
              <a:spcBef>
                <a:spcPts val="0"/>
              </a:spcBef>
              <a:buNone/>
            </a:pPr>
            <a:r>
              <a:rPr lang="en-US" sz="1200" dirty="0">
                <a:solidFill>
                  <a:schemeClr val="dk1"/>
                </a:solidFill>
              </a:rPr>
              <a:t>User A selects a random integer </a:t>
            </a:r>
            <a:r>
              <a:rPr lang="en-US" sz="1200" i="1" dirty="0">
                <a:solidFill>
                  <a:schemeClr val="dk1"/>
                </a:solidFill>
              </a:rPr>
              <a:t>X</a:t>
            </a:r>
            <a:r>
              <a:rPr lang="en-US" sz="1200" i="1" baseline="-25000" dirty="0">
                <a:solidFill>
                  <a:schemeClr val="dk1"/>
                </a:solidFill>
              </a:rPr>
              <a:t>A</a:t>
            </a:r>
            <a:r>
              <a:rPr lang="en-US" sz="1200" dirty="0">
                <a:solidFill>
                  <a:schemeClr val="dk1"/>
                </a:solidFill>
              </a:rPr>
              <a:t> &lt; </a:t>
            </a:r>
            <a:r>
              <a:rPr lang="en-US" sz="1200" i="1" dirty="0">
                <a:solidFill>
                  <a:schemeClr val="dk1"/>
                </a:solidFill>
              </a:rPr>
              <a:t>q</a:t>
            </a:r>
            <a:r>
              <a:rPr lang="en-US" sz="1200" dirty="0">
                <a:solidFill>
                  <a:schemeClr val="dk1"/>
                </a:solidFill>
              </a:rPr>
              <a:t> and computes  . </a:t>
            </a:r>
          </a:p>
          <a:p>
            <a:pPr rtl="0">
              <a:spcBef>
                <a:spcPts val="0"/>
              </a:spcBef>
              <a:buNone/>
            </a:pPr>
            <a:endParaRPr sz="1200" dirty="0">
              <a:solidFill>
                <a:schemeClr val="dk1"/>
              </a:solidFill>
            </a:endParaRPr>
          </a:p>
          <a:p>
            <a:pPr rtl="0">
              <a:spcBef>
                <a:spcPts val="0"/>
              </a:spcBef>
              <a:buNone/>
            </a:pPr>
            <a:r>
              <a:rPr lang="en-US" sz="1200" dirty="0">
                <a:solidFill>
                  <a:schemeClr val="dk1"/>
                </a:solidFill>
              </a:rPr>
              <a:t>-----</a:t>
            </a:r>
          </a:p>
          <a:p>
            <a:pPr rtl="0">
              <a:spcBef>
                <a:spcPts val="0"/>
              </a:spcBef>
              <a:buNone/>
            </a:pPr>
            <a:endParaRPr sz="1200" dirty="0">
              <a:solidFill>
                <a:schemeClr val="dk1"/>
              </a:solidFill>
            </a:endParaRPr>
          </a:p>
          <a:p>
            <a:pPr rtl="0">
              <a:spcBef>
                <a:spcPts val="0"/>
              </a:spcBef>
              <a:buNone/>
            </a:pPr>
            <a:r>
              <a:rPr lang="en-US" sz="1200" dirty="0">
                <a:solidFill>
                  <a:schemeClr val="dk1"/>
                </a:solidFill>
              </a:rPr>
              <a:t>Similarly, user B independently selects a random integer </a:t>
            </a:r>
            <a:r>
              <a:rPr lang="en-US" sz="1200" i="1" dirty="0">
                <a:solidFill>
                  <a:schemeClr val="dk1"/>
                </a:solidFill>
              </a:rPr>
              <a:t>X</a:t>
            </a:r>
            <a:r>
              <a:rPr lang="en-US" sz="1200" i="1" baseline="-25000" dirty="0">
                <a:solidFill>
                  <a:schemeClr val="dk1"/>
                </a:solidFill>
              </a:rPr>
              <a:t>B</a:t>
            </a:r>
            <a:r>
              <a:rPr lang="en-US" sz="1200" dirty="0">
                <a:solidFill>
                  <a:schemeClr val="dk1"/>
                </a:solidFill>
              </a:rPr>
              <a:t> &lt; </a:t>
            </a:r>
            <a:r>
              <a:rPr lang="en-US" sz="1200" i="1" dirty="0">
                <a:solidFill>
                  <a:schemeClr val="dk1"/>
                </a:solidFill>
              </a:rPr>
              <a:t>q</a:t>
            </a:r>
            <a:r>
              <a:rPr lang="en-US" sz="1200" dirty="0">
                <a:solidFill>
                  <a:schemeClr val="dk1"/>
                </a:solidFill>
              </a:rPr>
              <a:t> and computes . </a:t>
            </a:r>
          </a:p>
          <a:p>
            <a:pPr rtl="0">
              <a:spcBef>
                <a:spcPts val="0"/>
              </a:spcBef>
              <a:buNone/>
            </a:pPr>
            <a:endParaRPr sz="1200" dirty="0">
              <a:solidFill>
                <a:schemeClr val="dk1"/>
              </a:solidFill>
            </a:endParaRPr>
          </a:p>
          <a:p>
            <a:pPr rtl="0">
              <a:spcBef>
                <a:spcPts val="0"/>
              </a:spcBef>
              <a:buNone/>
            </a:pPr>
            <a:r>
              <a:rPr lang="en-US" sz="1200" dirty="0">
                <a:solidFill>
                  <a:schemeClr val="dk1"/>
                </a:solidFill>
              </a:rPr>
              <a:t>----</a:t>
            </a:r>
          </a:p>
          <a:p>
            <a:pPr rtl="0">
              <a:spcBef>
                <a:spcPts val="0"/>
              </a:spcBef>
              <a:buNone/>
            </a:pPr>
            <a:endParaRPr sz="1200" dirty="0">
              <a:solidFill>
                <a:schemeClr val="dk1"/>
              </a:solidFill>
            </a:endParaRPr>
          </a:p>
          <a:p>
            <a:pPr rtl="0">
              <a:spcBef>
                <a:spcPts val="0"/>
              </a:spcBef>
              <a:buNone/>
            </a:pPr>
            <a:r>
              <a:rPr lang="en-US" sz="1200" dirty="0">
                <a:solidFill>
                  <a:schemeClr val="dk1"/>
                </a:solidFill>
              </a:rPr>
              <a:t>Each side keeps the </a:t>
            </a:r>
            <a:r>
              <a:rPr lang="en-US" sz="1200" i="1" dirty="0">
                <a:solidFill>
                  <a:schemeClr val="dk1"/>
                </a:solidFill>
              </a:rPr>
              <a:t>X</a:t>
            </a:r>
            <a:r>
              <a:rPr lang="en-US" sz="1200" dirty="0">
                <a:solidFill>
                  <a:schemeClr val="dk1"/>
                </a:solidFill>
              </a:rPr>
              <a:t> value private and makes the </a:t>
            </a:r>
            <a:r>
              <a:rPr lang="en-US" sz="1200" i="1" dirty="0">
                <a:solidFill>
                  <a:schemeClr val="dk1"/>
                </a:solidFill>
              </a:rPr>
              <a:t>Y</a:t>
            </a:r>
            <a:r>
              <a:rPr lang="en-US" sz="1200" dirty="0">
                <a:solidFill>
                  <a:schemeClr val="dk1"/>
                </a:solidFill>
              </a:rPr>
              <a:t> value available publicly to the other side. </a:t>
            </a:r>
          </a:p>
          <a:p>
            <a:pPr rtl="0">
              <a:spcBef>
                <a:spcPts val="0"/>
              </a:spcBef>
              <a:buNone/>
            </a:pPr>
            <a:endParaRPr sz="1200" dirty="0">
              <a:solidFill>
                <a:schemeClr val="dk1"/>
              </a:solidFill>
            </a:endParaRPr>
          </a:p>
          <a:p>
            <a:pPr rtl="0">
              <a:spcBef>
                <a:spcPts val="0"/>
              </a:spcBef>
              <a:buNone/>
            </a:pPr>
            <a:r>
              <a:rPr lang="en-US" sz="1200" dirty="0">
                <a:solidFill>
                  <a:schemeClr val="dk1"/>
                </a:solidFill>
              </a:rPr>
              <a:t>----</a:t>
            </a:r>
          </a:p>
          <a:p>
            <a:pPr rtl="0">
              <a:spcBef>
                <a:spcPts val="0"/>
              </a:spcBef>
              <a:buNone/>
            </a:pPr>
            <a:endParaRPr sz="1200" dirty="0">
              <a:solidFill>
                <a:schemeClr val="dk1"/>
              </a:solidFill>
            </a:endParaRPr>
          </a:p>
          <a:p>
            <a:pPr rtl="0">
              <a:spcBef>
                <a:spcPts val="0"/>
              </a:spcBef>
              <a:buNone/>
            </a:pPr>
            <a:r>
              <a:rPr lang="en-US" sz="1200" dirty="0">
                <a:solidFill>
                  <a:schemeClr val="dk1"/>
                </a:solidFill>
              </a:rPr>
              <a:t>Users A and B compute the key as shown. These two calculations produce identical results, as shown in the text. The result is that the two sides have exchanged a secret value.</a:t>
            </a:r>
          </a:p>
          <a:p>
            <a:pPr rtl="0">
              <a:spcBef>
                <a:spcPts val="0"/>
              </a:spcBef>
              <a:buNone/>
            </a:pPr>
            <a:endParaRPr sz="1200" dirty="0">
              <a:solidFill>
                <a:schemeClr val="dk1"/>
              </a:solidFill>
            </a:endParaRPr>
          </a:p>
          <a:p>
            <a:pPr rtl="0">
              <a:spcBef>
                <a:spcPts val="0"/>
              </a:spcBef>
              <a:buNone/>
            </a:pPr>
            <a:r>
              <a:rPr lang="en-US" sz="1200" dirty="0">
                <a:solidFill>
                  <a:schemeClr val="dk1"/>
                </a:solidFill>
              </a:rPr>
              <a:t>-----</a:t>
            </a:r>
          </a:p>
          <a:p>
            <a:pPr rtl="0">
              <a:spcBef>
                <a:spcPts val="0"/>
              </a:spcBef>
              <a:buNone/>
            </a:pPr>
            <a:endParaRPr sz="1200" dirty="0">
              <a:solidFill>
                <a:schemeClr val="dk1"/>
              </a:solidFill>
            </a:endParaRPr>
          </a:p>
          <a:p>
            <a:pPr lvl="0" rtl="0">
              <a:spcBef>
                <a:spcPts val="0"/>
              </a:spcBef>
              <a:buClr>
                <a:schemeClr val="dk1"/>
              </a:buClr>
              <a:buSzPct val="25000"/>
              <a:buFont typeface="Arial"/>
              <a:buNone/>
            </a:pPr>
            <a:r>
              <a:rPr lang="en-US" sz="1200" dirty="0">
                <a:solidFill>
                  <a:schemeClr val="dk1"/>
                </a:solidFill>
              </a:rPr>
              <a:t>Furthermore, because </a:t>
            </a:r>
            <a:r>
              <a:rPr lang="en-US" sz="1200" i="1" dirty="0">
                <a:solidFill>
                  <a:schemeClr val="dk1"/>
                </a:solidFill>
              </a:rPr>
              <a:t>X</a:t>
            </a:r>
            <a:r>
              <a:rPr lang="en-US" sz="1200" i="1" baseline="-25000" dirty="0">
                <a:solidFill>
                  <a:schemeClr val="dk1"/>
                </a:solidFill>
              </a:rPr>
              <a:t>A</a:t>
            </a:r>
            <a:r>
              <a:rPr lang="en-US" sz="1200" dirty="0">
                <a:solidFill>
                  <a:schemeClr val="dk1"/>
                </a:solidFill>
              </a:rPr>
              <a:t> and </a:t>
            </a:r>
            <a:r>
              <a:rPr lang="en-US" sz="1200" i="1" dirty="0">
                <a:solidFill>
                  <a:schemeClr val="dk1"/>
                </a:solidFill>
              </a:rPr>
              <a:t>X</a:t>
            </a:r>
            <a:r>
              <a:rPr lang="en-US" sz="1200" i="1" baseline="-25000" dirty="0">
                <a:solidFill>
                  <a:schemeClr val="dk1"/>
                </a:solidFill>
              </a:rPr>
              <a:t>B</a:t>
            </a:r>
            <a:r>
              <a:rPr lang="en-US" sz="1200" dirty="0">
                <a:solidFill>
                  <a:schemeClr val="dk1"/>
                </a:solidFill>
              </a:rPr>
              <a:t> are private, an adversary only has the following ingredients to work with: </a:t>
            </a:r>
            <a:r>
              <a:rPr lang="en-US" sz="1200" i="1" dirty="0">
                <a:solidFill>
                  <a:schemeClr val="dk1"/>
                </a:solidFill>
              </a:rPr>
              <a:t>q</a:t>
            </a:r>
            <a:r>
              <a:rPr lang="en-US" sz="1200" dirty="0">
                <a:solidFill>
                  <a:schemeClr val="dk1"/>
                </a:solidFill>
              </a:rPr>
              <a:t>, α, </a:t>
            </a:r>
            <a:r>
              <a:rPr lang="en-US" sz="1200" i="1" dirty="0">
                <a:solidFill>
                  <a:schemeClr val="dk1"/>
                </a:solidFill>
              </a:rPr>
              <a:t>Y</a:t>
            </a:r>
            <a:r>
              <a:rPr lang="en-US" sz="1200" i="1" baseline="-25000" dirty="0">
                <a:solidFill>
                  <a:schemeClr val="dk1"/>
                </a:solidFill>
              </a:rPr>
              <a:t>A</a:t>
            </a:r>
            <a:r>
              <a:rPr lang="en-US" sz="1200" dirty="0">
                <a:solidFill>
                  <a:schemeClr val="dk1"/>
                </a:solidFill>
              </a:rPr>
              <a:t>, and </a:t>
            </a:r>
            <a:r>
              <a:rPr lang="en-US" sz="1200" i="1" dirty="0">
                <a:solidFill>
                  <a:schemeClr val="dk1"/>
                </a:solidFill>
              </a:rPr>
              <a:t>Y</a:t>
            </a:r>
            <a:r>
              <a:rPr lang="en-US" sz="1200" i="1" baseline="-25000" dirty="0">
                <a:solidFill>
                  <a:schemeClr val="dk1"/>
                </a:solidFill>
              </a:rPr>
              <a:t>B</a:t>
            </a:r>
            <a:r>
              <a:rPr lang="en-US" sz="1200" dirty="0">
                <a:solidFill>
                  <a:schemeClr val="dk1"/>
                </a:solidFill>
              </a:rPr>
              <a:t>. Thus, the adversary is forced to take a discrete logarithm to determine the key. For example, to determine the private key of user B, an adversary must compute: </a:t>
            </a:r>
            <a:r>
              <a:rPr lang="en-US" sz="1200" i="1" dirty="0">
                <a:solidFill>
                  <a:schemeClr val="dk1"/>
                </a:solidFill>
              </a:rPr>
              <a:t>X</a:t>
            </a:r>
            <a:r>
              <a:rPr lang="en-US" sz="1200" i="1" baseline="-25000" dirty="0">
                <a:solidFill>
                  <a:schemeClr val="dk1"/>
                </a:solidFill>
              </a:rPr>
              <a:t>B</a:t>
            </a:r>
            <a:r>
              <a:rPr lang="en-US" sz="1200" baseline="-25000" dirty="0">
                <a:solidFill>
                  <a:schemeClr val="dk1"/>
                </a:solidFill>
              </a:rPr>
              <a:t> </a:t>
            </a:r>
            <a:r>
              <a:rPr lang="en-US" sz="1200" dirty="0">
                <a:solidFill>
                  <a:schemeClr val="dk1"/>
                </a:solidFill>
              </a:rPr>
              <a:t>= </a:t>
            </a:r>
            <a:r>
              <a:rPr lang="en-US" sz="1200" dirty="0" err="1">
                <a:solidFill>
                  <a:schemeClr val="dk1"/>
                </a:solidFill>
              </a:rPr>
              <a:t>dlog</a:t>
            </a:r>
            <a:r>
              <a:rPr lang="en-US" sz="1200" baseline="-25000" dirty="0">
                <a:solidFill>
                  <a:schemeClr val="dk1"/>
                </a:solidFill>
              </a:rPr>
              <a:t>α,</a:t>
            </a:r>
            <a:r>
              <a:rPr lang="en-US" sz="1200" i="1" baseline="-25000" dirty="0">
                <a:solidFill>
                  <a:schemeClr val="dk1"/>
                </a:solidFill>
              </a:rPr>
              <a:t>q</a:t>
            </a:r>
            <a:r>
              <a:rPr lang="en-US" sz="1200" dirty="0">
                <a:solidFill>
                  <a:schemeClr val="dk1"/>
                </a:solidFill>
              </a:rPr>
              <a:t>(</a:t>
            </a:r>
            <a:r>
              <a:rPr lang="en-US" sz="1200" i="1" dirty="0">
                <a:solidFill>
                  <a:schemeClr val="dk1"/>
                </a:solidFill>
              </a:rPr>
              <a:t>Y</a:t>
            </a:r>
            <a:r>
              <a:rPr lang="en-US" sz="1200" i="1" baseline="-25000" dirty="0">
                <a:solidFill>
                  <a:schemeClr val="dk1"/>
                </a:solidFill>
              </a:rPr>
              <a:t>B</a:t>
            </a:r>
            <a:r>
              <a:rPr lang="en-US" sz="1200" dirty="0">
                <a:solidFill>
                  <a:schemeClr val="dk1"/>
                </a:solidFill>
              </a:rPr>
              <a:t>). The adversary can then calculate the key </a:t>
            </a:r>
            <a:r>
              <a:rPr lang="en-US" sz="1200" i="1" dirty="0">
                <a:solidFill>
                  <a:schemeClr val="dk1"/>
                </a:solidFill>
              </a:rPr>
              <a:t>K</a:t>
            </a:r>
            <a:r>
              <a:rPr lang="en-US" sz="1200" dirty="0">
                <a:solidFill>
                  <a:schemeClr val="dk1"/>
                </a:solidFill>
              </a:rPr>
              <a:t> in the same manner as user B calculates it.</a:t>
            </a:r>
          </a:p>
          <a:p>
            <a:pPr lvl="0" rtl="0">
              <a:spcBef>
                <a:spcPts val="0"/>
              </a:spcBef>
              <a:buClr>
                <a:schemeClr val="dk1"/>
              </a:buClr>
              <a:buFont typeface="Arial"/>
              <a:buNone/>
            </a:pPr>
            <a:endParaRPr sz="1200" dirty="0">
              <a:solidFill>
                <a:schemeClr val="dk1"/>
              </a:solidFill>
            </a:endParaRPr>
          </a:p>
          <a:p>
            <a:pPr lvl="0">
              <a:spcBef>
                <a:spcPts val="0"/>
              </a:spcBef>
              <a:buNone/>
            </a:pPr>
            <a:r>
              <a:rPr lang="en-US" sz="1200" dirty="0">
                <a:solidFill>
                  <a:schemeClr val="dk1"/>
                </a:solidFill>
              </a:rPr>
              <a:t>The security of the Diffie-Hellman key exchange lies in the fact that, while it is relatively easy to calculate exponentials modulo a prime, it is very difficult to calculate discrete logarithms. For large primes, the latter task is considered infeasible.</a:t>
            </a:r>
          </a:p>
        </p:txBody>
      </p:sp>
      <p:sp>
        <p:nvSpPr>
          <p:cNvPr id="235" name="Shape 235"/>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a:spcBef>
                <a:spcPts val="0"/>
              </a:spcBef>
              <a:buClr>
                <a:srgbClr val="000000"/>
              </a:buClr>
              <a:buSzPct val="25000"/>
              <a:buFont typeface="Times New Roman"/>
              <a:buNone/>
            </a:pPr>
            <a:fld id="{00000000-1234-1234-1234-123412341234}" type="slidenum">
              <a:rPr lang="en-US"/>
              <a:t>31</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Shape 241"/>
          <p:cNvSpPr>
            <a:spLocks noGrp="1" noRot="1" noChangeAspect="1"/>
          </p:cNvSpPr>
          <p:nvPr>
            <p:ph type="sldImg" idx="2"/>
          </p:nvPr>
        </p:nvSpPr>
        <p:spPr>
          <a:xfrm>
            <a:off x="411163" y="703263"/>
            <a:ext cx="6162675"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42" name="Shape 242"/>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chemeClr val="dk1"/>
              </a:buClr>
              <a:buSzPct val="25000"/>
              <a:buFont typeface="Arial"/>
              <a:buNone/>
            </a:pPr>
            <a:r>
              <a:rPr lang="en-US" sz="1200">
                <a:solidFill>
                  <a:schemeClr val="dk1"/>
                </a:solidFill>
              </a:rPr>
              <a:t>Here is an example. Key exchange is based on the use of the prime number </a:t>
            </a:r>
            <a:r>
              <a:rPr lang="en-US" sz="1200" i="1">
                <a:solidFill>
                  <a:schemeClr val="dk1"/>
                </a:solidFill>
              </a:rPr>
              <a:t>q</a:t>
            </a:r>
            <a:r>
              <a:rPr lang="en-US" sz="1200">
                <a:solidFill>
                  <a:schemeClr val="dk1"/>
                </a:solidFill>
              </a:rPr>
              <a:t> = 353 and a primitive root of 353, in this case α = 3</a:t>
            </a:r>
          </a:p>
          <a:p>
            <a:pPr rtl="0">
              <a:spcBef>
                <a:spcPts val="0"/>
              </a:spcBef>
              <a:buNone/>
            </a:pPr>
            <a:r>
              <a:rPr lang="en-US"/>
              <a:t>-----</a:t>
            </a:r>
          </a:p>
          <a:p>
            <a:pPr rtl="0">
              <a:spcBef>
                <a:spcPts val="0"/>
              </a:spcBef>
              <a:buNone/>
            </a:pPr>
            <a:endParaRPr/>
          </a:p>
          <a:p>
            <a:pPr lvl="0" rtl="0">
              <a:spcBef>
                <a:spcPts val="0"/>
              </a:spcBef>
              <a:buClr>
                <a:schemeClr val="dk1"/>
              </a:buClr>
              <a:buSzPct val="25000"/>
              <a:buFont typeface="Arial"/>
              <a:buNone/>
            </a:pPr>
            <a:r>
              <a:rPr lang="en-US" sz="1200">
                <a:solidFill>
                  <a:schemeClr val="dk1"/>
                </a:solidFill>
              </a:rPr>
              <a:t>A and B select secret keys </a:t>
            </a:r>
            <a:r>
              <a:rPr lang="en-US" sz="1200" i="1">
                <a:solidFill>
                  <a:schemeClr val="dk1"/>
                </a:solidFill>
              </a:rPr>
              <a:t>X</a:t>
            </a:r>
            <a:r>
              <a:rPr lang="en-US" sz="1200" i="1" baseline="-25000">
                <a:solidFill>
                  <a:schemeClr val="dk1"/>
                </a:solidFill>
              </a:rPr>
              <a:t>A</a:t>
            </a:r>
            <a:r>
              <a:rPr lang="en-US" sz="1200">
                <a:solidFill>
                  <a:schemeClr val="dk1"/>
                </a:solidFill>
              </a:rPr>
              <a:t> = 97 and </a:t>
            </a:r>
            <a:r>
              <a:rPr lang="en-US" sz="1200" i="1">
                <a:solidFill>
                  <a:schemeClr val="dk1"/>
                </a:solidFill>
              </a:rPr>
              <a:t>X</a:t>
            </a:r>
            <a:r>
              <a:rPr lang="en-US" sz="1200" i="1" baseline="-25000">
                <a:solidFill>
                  <a:schemeClr val="dk1"/>
                </a:solidFill>
              </a:rPr>
              <a:t>B</a:t>
            </a:r>
            <a:r>
              <a:rPr lang="en-US" sz="1200">
                <a:solidFill>
                  <a:schemeClr val="dk1"/>
                </a:solidFill>
              </a:rPr>
              <a:t> = 233, respectively. Each computes its public key:</a:t>
            </a:r>
          </a:p>
          <a:p>
            <a:pPr lvl="0" rtl="0">
              <a:spcBef>
                <a:spcPts val="0"/>
              </a:spcBef>
              <a:buClr>
                <a:schemeClr val="dk1"/>
              </a:buClr>
              <a:buFont typeface="Arial"/>
              <a:buNone/>
            </a:pPr>
            <a:endParaRPr sz="1200">
              <a:solidFill>
                <a:schemeClr val="dk1"/>
              </a:solidFill>
            </a:endParaRPr>
          </a:p>
          <a:p>
            <a:pPr lvl="0" rtl="0">
              <a:spcBef>
                <a:spcPts val="0"/>
              </a:spcBef>
              <a:buClr>
                <a:schemeClr val="dk1"/>
              </a:buClr>
              <a:buSzPct val="25000"/>
              <a:buFont typeface="Arial"/>
              <a:buNone/>
            </a:pPr>
            <a:r>
              <a:rPr lang="en-US" sz="1200">
                <a:solidFill>
                  <a:schemeClr val="dk1"/>
                </a:solidFill>
              </a:rPr>
              <a:t>	A computes </a:t>
            </a:r>
            <a:r>
              <a:rPr lang="en-US" sz="1200" i="1">
                <a:solidFill>
                  <a:schemeClr val="dk1"/>
                </a:solidFill>
              </a:rPr>
              <a:t>Y</a:t>
            </a:r>
            <a:r>
              <a:rPr lang="en-US" sz="1200" i="1" baseline="-25000">
                <a:solidFill>
                  <a:schemeClr val="dk1"/>
                </a:solidFill>
              </a:rPr>
              <a:t>A</a:t>
            </a:r>
            <a:r>
              <a:rPr lang="en-US" sz="1200">
                <a:solidFill>
                  <a:schemeClr val="dk1"/>
                </a:solidFill>
              </a:rPr>
              <a:t> = 3</a:t>
            </a:r>
            <a:r>
              <a:rPr lang="en-US" sz="1200" baseline="30000">
                <a:solidFill>
                  <a:schemeClr val="dk1"/>
                </a:solidFill>
              </a:rPr>
              <a:t>97</a:t>
            </a:r>
            <a:r>
              <a:rPr lang="en-US" sz="1200">
                <a:solidFill>
                  <a:schemeClr val="dk1"/>
                </a:solidFill>
              </a:rPr>
              <a:t> mod 353 = 40.</a:t>
            </a:r>
          </a:p>
          <a:p>
            <a:pPr lvl="0" rtl="0">
              <a:spcBef>
                <a:spcPts val="0"/>
              </a:spcBef>
              <a:buClr>
                <a:schemeClr val="dk1"/>
              </a:buClr>
              <a:buSzPct val="25000"/>
              <a:buFont typeface="Arial"/>
              <a:buNone/>
            </a:pPr>
            <a:r>
              <a:rPr lang="en-US" sz="1200">
                <a:solidFill>
                  <a:schemeClr val="dk1"/>
                </a:solidFill>
              </a:rPr>
              <a:t>	B computes </a:t>
            </a:r>
            <a:r>
              <a:rPr lang="en-US" sz="1200" i="1">
                <a:solidFill>
                  <a:schemeClr val="dk1"/>
                </a:solidFill>
              </a:rPr>
              <a:t>Y</a:t>
            </a:r>
            <a:r>
              <a:rPr lang="en-US" sz="1200" i="1" baseline="-25000">
                <a:solidFill>
                  <a:schemeClr val="dk1"/>
                </a:solidFill>
              </a:rPr>
              <a:t>B</a:t>
            </a:r>
            <a:r>
              <a:rPr lang="en-US" sz="1200">
                <a:solidFill>
                  <a:schemeClr val="dk1"/>
                </a:solidFill>
              </a:rPr>
              <a:t> = 3</a:t>
            </a:r>
            <a:r>
              <a:rPr lang="en-US" sz="1200" baseline="30000">
                <a:solidFill>
                  <a:schemeClr val="dk1"/>
                </a:solidFill>
              </a:rPr>
              <a:t>233</a:t>
            </a:r>
            <a:r>
              <a:rPr lang="en-US" sz="1200">
                <a:solidFill>
                  <a:schemeClr val="dk1"/>
                </a:solidFill>
              </a:rPr>
              <a:t> mod 353 = 248.</a:t>
            </a:r>
          </a:p>
          <a:p>
            <a:pPr rtl="0">
              <a:spcBef>
                <a:spcPts val="0"/>
              </a:spcBef>
              <a:buNone/>
            </a:pPr>
            <a:r>
              <a:rPr lang="en-US"/>
              <a:t>-----</a:t>
            </a:r>
          </a:p>
          <a:p>
            <a:pPr rtl="0">
              <a:spcBef>
                <a:spcPts val="0"/>
              </a:spcBef>
              <a:buNone/>
            </a:pPr>
            <a:endParaRPr/>
          </a:p>
          <a:p>
            <a:pPr lvl="0" rtl="0">
              <a:spcBef>
                <a:spcPts val="0"/>
              </a:spcBef>
              <a:buClr>
                <a:schemeClr val="dk1"/>
              </a:buClr>
              <a:buSzPct val="25000"/>
              <a:buFont typeface="Arial"/>
              <a:buNone/>
            </a:pPr>
            <a:r>
              <a:rPr lang="en-US" sz="1200">
                <a:solidFill>
                  <a:schemeClr val="dk1"/>
                </a:solidFill>
              </a:rPr>
              <a:t>After they exchange public keys, each can compute the common secret key:</a:t>
            </a:r>
          </a:p>
          <a:p>
            <a:pPr lvl="0" rtl="0">
              <a:spcBef>
                <a:spcPts val="0"/>
              </a:spcBef>
              <a:buClr>
                <a:schemeClr val="dk1"/>
              </a:buClr>
              <a:buFont typeface="Arial"/>
              <a:buNone/>
            </a:pPr>
            <a:endParaRPr sz="1200">
              <a:solidFill>
                <a:schemeClr val="dk1"/>
              </a:solidFill>
            </a:endParaRPr>
          </a:p>
          <a:p>
            <a:pPr lvl="0" rtl="0">
              <a:spcBef>
                <a:spcPts val="0"/>
              </a:spcBef>
              <a:buClr>
                <a:schemeClr val="dk1"/>
              </a:buClr>
              <a:buSzPct val="25000"/>
              <a:buFont typeface="Arial"/>
              <a:buNone/>
            </a:pPr>
            <a:r>
              <a:rPr lang="en-US" sz="1200">
                <a:solidFill>
                  <a:schemeClr val="dk1"/>
                </a:solidFill>
              </a:rPr>
              <a:t>	A computes </a:t>
            </a:r>
            <a:r>
              <a:rPr lang="en-US" sz="1200" i="1">
                <a:solidFill>
                  <a:schemeClr val="dk1"/>
                </a:solidFill>
              </a:rPr>
              <a:t>K</a:t>
            </a:r>
            <a:r>
              <a:rPr lang="en-US" sz="1200">
                <a:solidFill>
                  <a:schemeClr val="dk1"/>
                </a:solidFill>
              </a:rPr>
              <a:t> = (</a:t>
            </a:r>
            <a:r>
              <a:rPr lang="en-US" sz="1200" i="1">
                <a:solidFill>
                  <a:schemeClr val="dk1"/>
                </a:solidFill>
              </a:rPr>
              <a:t>Y</a:t>
            </a:r>
            <a:r>
              <a:rPr lang="en-US" sz="1200" i="1" baseline="-25000">
                <a:solidFill>
                  <a:schemeClr val="dk1"/>
                </a:solidFill>
              </a:rPr>
              <a:t>B</a:t>
            </a:r>
            <a:r>
              <a:rPr lang="en-US" sz="1200">
                <a:solidFill>
                  <a:schemeClr val="dk1"/>
                </a:solidFill>
              </a:rPr>
              <a:t>)</a:t>
            </a:r>
            <a:r>
              <a:rPr lang="en-US" sz="1200" i="1" baseline="30000">
                <a:solidFill>
                  <a:schemeClr val="dk1"/>
                </a:solidFill>
              </a:rPr>
              <a:t>XA</a:t>
            </a:r>
            <a:r>
              <a:rPr lang="en-US" sz="1200">
                <a:solidFill>
                  <a:schemeClr val="dk1"/>
                </a:solidFill>
              </a:rPr>
              <a:t> mod 353 = 248</a:t>
            </a:r>
            <a:r>
              <a:rPr lang="en-US" sz="1200" baseline="30000">
                <a:solidFill>
                  <a:schemeClr val="dk1"/>
                </a:solidFill>
              </a:rPr>
              <a:t>97</a:t>
            </a:r>
            <a:r>
              <a:rPr lang="en-US" sz="1200">
                <a:solidFill>
                  <a:schemeClr val="dk1"/>
                </a:solidFill>
              </a:rPr>
              <a:t> mod 353 = 160. </a:t>
            </a:r>
          </a:p>
          <a:p>
            <a:pPr lvl="0" rtl="0">
              <a:spcBef>
                <a:spcPts val="0"/>
              </a:spcBef>
              <a:buClr>
                <a:schemeClr val="dk1"/>
              </a:buClr>
              <a:buSzPct val="25000"/>
              <a:buFont typeface="Arial"/>
              <a:buNone/>
            </a:pPr>
            <a:r>
              <a:rPr lang="en-US" sz="1200">
                <a:solidFill>
                  <a:schemeClr val="dk1"/>
                </a:solidFill>
              </a:rPr>
              <a:t>	B computes </a:t>
            </a:r>
            <a:r>
              <a:rPr lang="en-US" sz="1200" i="1">
                <a:solidFill>
                  <a:schemeClr val="dk1"/>
                </a:solidFill>
              </a:rPr>
              <a:t>K</a:t>
            </a:r>
            <a:r>
              <a:rPr lang="en-US" sz="1200">
                <a:solidFill>
                  <a:schemeClr val="dk1"/>
                </a:solidFill>
              </a:rPr>
              <a:t> = (</a:t>
            </a:r>
            <a:r>
              <a:rPr lang="en-US" sz="1200" i="1">
                <a:solidFill>
                  <a:schemeClr val="dk1"/>
                </a:solidFill>
              </a:rPr>
              <a:t>Y</a:t>
            </a:r>
            <a:r>
              <a:rPr lang="en-US" sz="1200" i="1" baseline="-25000">
                <a:solidFill>
                  <a:schemeClr val="dk1"/>
                </a:solidFill>
              </a:rPr>
              <a:t>A</a:t>
            </a:r>
            <a:r>
              <a:rPr lang="en-US" sz="1200">
                <a:solidFill>
                  <a:schemeClr val="dk1"/>
                </a:solidFill>
              </a:rPr>
              <a:t>)</a:t>
            </a:r>
            <a:r>
              <a:rPr lang="en-US" sz="1200" i="1" baseline="30000">
                <a:solidFill>
                  <a:schemeClr val="dk1"/>
                </a:solidFill>
              </a:rPr>
              <a:t>XB</a:t>
            </a:r>
            <a:r>
              <a:rPr lang="en-US" sz="1200">
                <a:solidFill>
                  <a:schemeClr val="dk1"/>
                </a:solidFill>
              </a:rPr>
              <a:t> mod 353 = 40</a:t>
            </a:r>
            <a:r>
              <a:rPr lang="en-US" sz="1200" baseline="30000">
                <a:solidFill>
                  <a:schemeClr val="dk1"/>
                </a:solidFill>
              </a:rPr>
              <a:t>233</a:t>
            </a:r>
            <a:r>
              <a:rPr lang="en-US" sz="1200">
                <a:solidFill>
                  <a:schemeClr val="dk1"/>
                </a:solidFill>
              </a:rPr>
              <a:t> mod 353 = 160.</a:t>
            </a:r>
          </a:p>
          <a:p>
            <a:pPr rtl="0">
              <a:spcBef>
                <a:spcPts val="0"/>
              </a:spcBef>
              <a:buNone/>
            </a:pPr>
            <a:r>
              <a:rPr lang="en-US"/>
              <a:t>-----</a:t>
            </a:r>
          </a:p>
          <a:p>
            <a:pPr rtl="0">
              <a:spcBef>
                <a:spcPts val="0"/>
              </a:spcBef>
              <a:buNone/>
            </a:pPr>
            <a:endParaRPr/>
          </a:p>
          <a:p>
            <a:pPr lvl="0" rtl="0">
              <a:spcBef>
                <a:spcPts val="0"/>
              </a:spcBef>
              <a:buClr>
                <a:srgbClr val="000000"/>
              </a:buClr>
              <a:buSzPct val="25000"/>
              <a:buFont typeface="Arial"/>
              <a:buNone/>
            </a:pPr>
            <a:r>
              <a:rPr lang="en-US" sz="1200"/>
              <a:t>We assume an attacker would have available the following information:</a:t>
            </a:r>
          </a:p>
          <a:p>
            <a:pPr lvl="0" rtl="0">
              <a:spcBef>
                <a:spcPts val="0"/>
              </a:spcBef>
              <a:buClr>
                <a:srgbClr val="000000"/>
              </a:buClr>
              <a:buFont typeface="Arial"/>
              <a:buNone/>
            </a:pPr>
            <a:endParaRPr sz="1200" i="1"/>
          </a:p>
          <a:p>
            <a:pPr lvl="0" rtl="0">
              <a:spcBef>
                <a:spcPts val="0"/>
              </a:spcBef>
              <a:buClr>
                <a:srgbClr val="000000"/>
              </a:buClr>
              <a:buSzPct val="25000"/>
              <a:buFont typeface="Arial"/>
              <a:buNone/>
            </a:pPr>
            <a:r>
              <a:rPr lang="en-US" sz="1200" i="1"/>
              <a:t>	q</a:t>
            </a:r>
            <a:r>
              <a:rPr lang="en-US" sz="1200"/>
              <a:t> = 353; α = 3; </a:t>
            </a:r>
            <a:r>
              <a:rPr lang="en-US" sz="1200" i="1"/>
              <a:t>Y</a:t>
            </a:r>
            <a:r>
              <a:rPr lang="en-US" sz="1200" i="1" baseline="-25000"/>
              <a:t>A</a:t>
            </a:r>
            <a:r>
              <a:rPr lang="en-US" sz="1200"/>
              <a:t> = 40; </a:t>
            </a:r>
            <a:r>
              <a:rPr lang="en-US" sz="1200" i="1"/>
              <a:t>Y</a:t>
            </a:r>
            <a:r>
              <a:rPr lang="en-US" sz="1200" i="1" baseline="-25000"/>
              <a:t>B</a:t>
            </a:r>
            <a:r>
              <a:rPr lang="en-US" sz="1200"/>
              <a:t>  = 248</a:t>
            </a:r>
          </a:p>
          <a:p>
            <a:pPr lvl="0" rtl="0">
              <a:spcBef>
                <a:spcPts val="0"/>
              </a:spcBef>
              <a:buClr>
                <a:srgbClr val="000000"/>
              </a:buClr>
              <a:buFont typeface="Arial"/>
              <a:buNone/>
            </a:pPr>
            <a:endParaRPr sz="1200"/>
          </a:p>
          <a:p>
            <a:pPr lvl="0" rtl="0">
              <a:spcBef>
                <a:spcPts val="0"/>
              </a:spcBef>
              <a:buClr>
                <a:srgbClr val="000000"/>
              </a:buClr>
              <a:buSzPct val="25000"/>
              <a:buFont typeface="Arial"/>
              <a:buNone/>
            </a:pPr>
            <a:r>
              <a:rPr lang="en-US" sz="1200"/>
              <a:t>In this simple example, it would be possible by brute force to determine the secret key 160. In particular, an attacker E can determine the common key by discovering a solution to the equation 3</a:t>
            </a:r>
            <a:r>
              <a:rPr lang="en-US" sz="1200" i="1" baseline="30000"/>
              <a:t>a</a:t>
            </a:r>
            <a:r>
              <a:rPr lang="en-US" sz="1200"/>
              <a:t> mod 353 = 40 or the equation 3</a:t>
            </a:r>
            <a:r>
              <a:rPr lang="en-US" sz="1200" i="1" baseline="30000"/>
              <a:t>b</a:t>
            </a:r>
            <a:r>
              <a:rPr lang="en-US" sz="1200"/>
              <a:t> mod 353 = 248. The brute-force approach is to calculate powers of 3 modulo 353, stopping when the result equals either 40 or 248. The desired answer is reached with the exponent value of 97, which provides 3</a:t>
            </a:r>
            <a:r>
              <a:rPr lang="en-US" sz="1200" baseline="30000"/>
              <a:t>97</a:t>
            </a:r>
            <a:r>
              <a:rPr lang="en-US" sz="1200"/>
              <a:t> mod 353 = 40. </a:t>
            </a:r>
          </a:p>
          <a:p>
            <a:pPr lvl="0" rtl="0">
              <a:spcBef>
                <a:spcPts val="0"/>
              </a:spcBef>
              <a:buClr>
                <a:srgbClr val="000000"/>
              </a:buClr>
              <a:buFont typeface="Arial"/>
              <a:buNone/>
            </a:pPr>
            <a:endParaRPr sz="1200"/>
          </a:p>
          <a:p>
            <a:pPr lvl="0" rtl="0">
              <a:spcBef>
                <a:spcPts val="0"/>
              </a:spcBef>
              <a:buClr>
                <a:srgbClr val="000000"/>
              </a:buClr>
              <a:buSzPct val="25000"/>
              <a:buFont typeface="Arial"/>
              <a:buNone/>
            </a:pPr>
            <a:r>
              <a:rPr lang="en-US" sz="1200"/>
              <a:t>With larger numbers, the problem becomes impractical.</a:t>
            </a:r>
          </a:p>
          <a:p>
            <a:pPr>
              <a:spcBef>
                <a:spcPts val="0"/>
              </a:spcBef>
              <a:buNone/>
            </a:pPr>
            <a:endParaRPr/>
          </a:p>
        </p:txBody>
      </p:sp>
      <p:sp>
        <p:nvSpPr>
          <p:cNvPr id="243" name="Shape 243"/>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32</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Shape 260"/>
          <p:cNvSpPr>
            <a:spLocks noGrp="1" noRot="1" noChangeAspect="1"/>
          </p:cNvSpPr>
          <p:nvPr>
            <p:ph type="sldImg" idx="2"/>
          </p:nvPr>
        </p:nvSpPr>
        <p:spPr>
          <a:xfrm>
            <a:off x="411163" y="703263"/>
            <a:ext cx="6162675"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61" name="Shape 261"/>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rtl="0">
              <a:spcBef>
                <a:spcPts val="0"/>
              </a:spcBef>
              <a:buNone/>
            </a:pPr>
            <a:r>
              <a:rPr lang="en-US"/>
              <a:t>The security of Diffie-Hellman rests on the conjecture that discrete logarithm involving very large prime numbers is very hard.</a:t>
            </a:r>
          </a:p>
          <a:p>
            <a:pPr rtl="0">
              <a:spcBef>
                <a:spcPts val="0"/>
              </a:spcBef>
              <a:buNone/>
            </a:pPr>
            <a:endParaRPr/>
          </a:p>
          <a:p>
            <a:pPr>
              <a:spcBef>
                <a:spcPts val="0"/>
              </a:spcBef>
              <a:buNone/>
            </a:pPr>
            <a:r>
              <a:rPr lang="en-US"/>
              <a:t>Otherwise, because the attacker can observe the value Y being transmitted from Alice to Bob, and he knows alpha and q because q these are usually publicly known, if discrete log is easy, he can log y and get x * log alpha mode q, and get x, which is Alice’s loca secret. And then with he can get the Y value sent from Bob to Alice and he will be able to compute the shared secret key between Alice and Bob.</a:t>
            </a:r>
          </a:p>
        </p:txBody>
      </p:sp>
      <p:sp>
        <p:nvSpPr>
          <p:cNvPr id="262" name="Shape 262"/>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33</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Shape 268"/>
          <p:cNvSpPr>
            <a:spLocks noGrp="1" noRot="1" noChangeAspect="1"/>
          </p:cNvSpPr>
          <p:nvPr>
            <p:ph type="sldImg" idx="2"/>
          </p:nvPr>
        </p:nvSpPr>
        <p:spPr>
          <a:xfrm>
            <a:off x="411163" y="703263"/>
            <a:ext cx="6162675"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69" name="Shape 269"/>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rtl="0">
              <a:spcBef>
                <a:spcPts val="0"/>
              </a:spcBef>
              <a:buNone/>
            </a:pPr>
            <a:r>
              <a:rPr lang="en-US"/>
              <a:t>There are a few shortcomings.</a:t>
            </a:r>
          </a:p>
          <a:p>
            <a:pPr rtl="0">
              <a:spcBef>
                <a:spcPts val="0"/>
              </a:spcBef>
              <a:buNone/>
            </a:pPr>
            <a:endParaRPr/>
          </a:p>
          <a:p>
            <a:pPr rtl="0">
              <a:spcBef>
                <a:spcPts val="0"/>
              </a:spcBef>
              <a:buNone/>
            </a:pPr>
            <a:r>
              <a:rPr lang="en-US"/>
              <a:t>First, suppose Alice tells Bob to use Diffie-Hellman, the first thing Bob would do is to compute his Y, which involves exponentiation, which is very expensive. So if Alice is a malicious attacker, and Bob is a server, then Alice can request multiple Diffie-Hellman sessions with Bob at the same time, and cause Bob to spend a lot of CPU cycles on exponentiations, resulting a Denial-of-Service.</a:t>
            </a:r>
          </a:p>
          <a:p>
            <a:pPr rtl="0">
              <a:spcBef>
                <a:spcPts val="0"/>
              </a:spcBef>
              <a:buNone/>
            </a:pPr>
            <a:endParaRPr/>
          </a:p>
          <a:p>
            <a:pPr rtl="0">
              <a:spcBef>
                <a:spcPts val="0"/>
              </a:spcBef>
              <a:buNone/>
            </a:pPr>
            <a:r>
              <a:rPr lang="en-US"/>
              <a:t>The scheme is only used for key establishment and exchange, not for encryption.</a:t>
            </a:r>
          </a:p>
          <a:p>
            <a:pPr rtl="0">
              <a:spcBef>
                <a:spcPts val="0"/>
              </a:spcBef>
              <a:buNone/>
            </a:pPr>
            <a:endParaRPr/>
          </a:p>
          <a:p>
            <a:pPr>
              <a:spcBef>
                <a:spcPts val="0"/>
              </a:spcBef>
              <a:buNone/>
            </a:pPr>
            <a:r>
              <a:rPr lang="en-US"/>
              <a:t>It does not authenticate either Alice and Bob and cannot provide digital signature like RSA.</a:t>
            </a:r>
          </a:p>
        </p:txBody>
      </p:sp>
      <p:sp>
        <p:nvSpPr>
          <p:cNvPr id="270" name="Shape 270"/>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34</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Shape 285"/>
          <p:cNvSpPr>
            <a:spLocks noGrp="1" noRot="1" noChangeAspect="1"/>
          </p:cNvSpPr>
          <p:nvPr>
            <p:ph type="sldImg" idx="2"/>
          </p:nvPr>
        </p:nvSpPr>
        <p:spPr>
          <a:xfrm>
            <a:off x="411163" y="703263"/>
            <a:ext cx="6162675"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86" name="Shape 286"/>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rtl="0">
              <a:spcBef>
                <a:spcPts val="0"/>
              </a:spcBef>
              <a:buNone/>
            </a:pPr>
            <a:r>
              <a:rPr lang="en-US" dirty="0"/>
              <a:t>In general, when Alice and Bob use Diffie-Hellman on the Internet, there is threat of man-in-the-middle. That is Trudy, can intercept the message, or the public key, sent from Alice to Bob, and send her own to Bob; likewise, she can intercept the message sent from Bob to Alice and instead send her own to Alice. The result is that the shared key that Alice computes is actually the key she shares with Trudy; likewise, the shared key that Bob computes is the actually the shared key that he shares with Trudy. In other words, Trudy plays Alice to Bob and Bob to Alice.</a:t>
            </a:r>
          </a:p>
          <a:p>
            <a:pPr rtl="0">
              <a:spcBef>
                <a:spcPts val="0"/>
              </a:spcBef>
              <a:buNone/>
            </a:pPr>
            <a:endParaRPr dirty="0"/>
          </a:p>
          <a:p>
            <a:pPr>
              <a:spcBef>
                <a:spcPts val="0"/>
              </a:spcBef>
              <a:buNone/>
            </a:pPr>
            <a:r>
              <a:rPr lang="en-US" dirty="0"/>
              <a:t>The man-in-the-middle attack is possible because the Diffie-Hellman protocol does not authenticate Alice or Bob, for example, there is no way for Alice to know the message that she receives is really from Bob. There are number of ways to fix this. For example, everyone can publish his or her public key, that is, instead of having to send it and risk interception and forgery, just publish it at a public, trusted site. Or, if Alice has already published her RSA public key, she can sign the Diffie-Hellman key when she sends it to Bob.</a:t>
            </a:r>
          </a:p>
        </p:txBody>
      </p:sp>
      <p:sp>
        <p:nvSpPr>
          <p:cNvPr id="287" name="Shape 287"/>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35</a:t>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11163" y="703263"/>
            <a:ext cx="6162675" cy="3467100"/>
          </a:xfrm>
        </p:spPr>
      </p:sp>
      <p:sp>
        <p:nvSpPr>
          <p:cNvPr id="3" name="Notes Placeholder 2"/>
          <p:cNvSpPr>
            <a:spLocks noGrp="1"/>
          </p:cNvSpPr>
          <p:nvPr>
            <p:ph type="body" idx="1"/>
          </p:nvPr>
        </p:nvSpPr>
        <p:spPr/>
        <p:txBody>
          <a:bodyPr/>
          <a:lstStyle/>
          <a:p>
            <a:r>
              <a:rPr lang="en-US" dirty="0"/>
              <a:t>R</a:t>
            </a:r>
            <a:r>
              <a:rPr lang="en-TR" dirty="0"/>
              <a:t>esource: </a:t>
            </a:r>
            <a:r>
              <a:rPr lang="en-US" dirty="0"/>
              <a:t>https://</a:t>
            </a:r>
            <a:r>
              <a:rPr lang="en-US" dirty="0" err="1"/>
              <a:t>acikders.ankara.edu.tr</a:t>
            </a:r>
            <a:r>
              <a:rPr lang="en-US" dirty="0"/>
              <a:t>/</a:t>
            </a:r>
            <a:r>
              <a:rPr lang="en-US" dirty="0" err="1"/>
              <a:t>pluginfile.php</a:t>
            </a:r>
            <a:r>
              <a:rPr lang="en-US" dirty="0"/>
              <a:t>/160683/</a:t>
            </a:r>
            <a:r>
              <a:rPr lang="en-US" dirty="0" err="1"/>
              <a:t>mod_resource</a:t>
            </a:r>
            <a:r>
              <a:rPr lang="en-US" dirty="0"/>
              <a:t>/content/0/5.%20Cyclic%20Groups.pdf </a:t>
            </a:r>
            <a:endParaRPr lang="en-TR"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ct val="25000"/>
              <a:buFont typeface="Times New Roman"/>
              <a:buNone/>
            </a:pPr>
            <a:fld id="{00000000-1234-1234-1234-123412341234}" type="slidenum">
              <a:rPr lang="en-US" sz="1000" b="0" i="1" u="none" strike="noStrike" cap="none" baseline="0" smtClean="0">
                <a:solidFill>
                  <a:srgbClr val="000000"/>
                </a:solidFill>
                <a:latin typeface="Times New Roman"/>
                <a:ea typeface="Times New Roman"/>
                <a:cs typeface="Times New Roman"/>
                <a:sym typeface="Times New Roman"/>
              </a:rPr>
              <a:t>37</a:t>
            </a:fld>
            <a:endParaRPr lang="en-US" sz="1000" b="0" i="1" u="none" strike="noStrike" cap="none" baseline="0">
              <a:solidFill>
                <a:srgbClr val="000000"/>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266185897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Shape 293"/>
          <p:cNvSpPr>
            <a:spLocks noGrp="1" noRot="1" noChangeAspect="1"/>
          </p:cNvSpPr>
          <p:nvPr>
            <p:ph type="sldImg" idx="2"/>
          </p:nvPr>
        </p:nvSpPr>
        <p:spPr>
          <a:xfrm>
            <a:off x="411163" y="703263"/>
            <a:ext cx="6162675"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94" name="Shape 294"/>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None/>
            </a:pPr>
            <a:r>
              <a:rPr lang="en-US" sz="1200">
                <a:solidFill>
                  <a:schemeClr val="dk1"/>
                </a:solidFill>
              </a:rPr>
              <a:t>The National Institute of Standards and Technology (NIST) has published Federal Information Processing Standard FIPS PUB 186, known as the Digital Signature Standard (DSS). The DSS makes use of the SHA-1 and presents a new digital signature technique, the Digital Signature Algorithm (DSA). The DSS was originally proposed in 1991 and revised in 1993 in response to public feedback concerning the security of the scheme. There was a further minor revision in 1996. The DSS uses an algorithm that is designed to provide only the digital signature function. Unlike RSA, it cannot be used for encryption or key exchange.</a:t>
            </a:r>
          </a:p>
        </p:txBody>
      </p:sp>
      <p:sp>
        <p:nvSpPr>
          <p:cNvPr id="295" name="Shape 295"/>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Clr>
                <a:srgbClr val="000000"/>
              </a:buClr>
              <a:buSzPct val="25000"/>
              <a:buFont typeface="Times New Roman"/>
              <a:buNone/>
            </a:pPr>
            <a:fld id="{00000000-1234-1234-1234-123412341234}" type="slidenum">
              <a:rPr lang="en-US"/>
              <a:t>45</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
        <p:cNvGrpSpPr/>
        <p:nvPr/>
      </p:nvGrpSpPr>
      <p:grpSpPr>
        <a:xfrm>
          <a:off x="0" y="0"/>
          <a:ext cx="0" cy="0"/>
          <a:chOff x="0" y="0"/>
          <a:chExt cx="0" cy="0"/>
        </a:xfrm>
      </p:grpSpPr>
      <p:sp>
        <p:nvSpPr>
          <p:cNvPr id="37" name="Shape 37"/>
          <p:cNvSpPr>
            <a:spLocks noGrp="1" noRot="1" noChangeAspect="1"/>
          </p:cNvSpPr>
          <p:nvPr>
            <p:ph type="sldImg" idx="2"/>
          </p:nvPr>
        </p:nvSpPr>
        <p:spPr>
          <a:xfrm>
            <a:off x="411163" y="703263"/>
            <a:ext cx="6162675"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8" name="Shape 38"/>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rgbClr val="000000"/>
              </a:buClr>
              <a:buSzPct val="25000"/>
              <a:buFont typeface="Arial"/>
              <a:buNone/>
            </a:pPr>
            <a:r>
              <a:rPr lang="en-US" sz="1200"/>
              <a:t>For example, for modular addition, each number has an inverse, e.g., if M, the modulus, is 10, for k=2, its inverse is 8, because ...</a:t>
            </a:r>
          </a:p>
          <a:p>
            <a:pPr lvl="0" rtl="0">
              <a:spcBef>
                <a:spcPts val="0"/>
              </a:spcBef>
              <a:buClr>
                <a:srgbClr val="000000"/>
              </a:buClr>
              <a:buFont typeface="Arial"/>
              <a:buNone/>
            </a:pPr>
            <a:endParaRPr sz="1200"/>
          </a:p>
          <a:p>
            <a:pPr lvl="0" rtl="0">
              <a:spcBef>
                <a:spcPts val="0"/>
              </a:spcBef>
              <a:buClr>
                <a:srgbClr val="000000"/>
              </a:buClr>
              <a:buSzPct val="25000"/>
              <a:buFont typeface="Arial"/>
              <a:buNone/>
            </a:pPr>
            <a:r>
              <a:rPr lang="en-US" sz="1200"/>
              <a:t>This is useful because it makes modular addition reversible, which is good for performing description. That is, if we use a key in modular addition for encryption, we can just use same modular addition with the inverse of the key for description, e.g., …</a:t>
            </a:r>
          </a:p>
          <a:p>
            <a:pPr>
              <a:spcBef>
                <a:spcPts val="0"/>
              </a:spcBef>
              <a:buNone/>
            </a:pPr>
            <a:endParaRPr/>
          </a:p>
        </p:txBody>
      </p:sp>
      <p:sp>
        <p:nvSpPr>
          <p:cNvPr id="39" name="Shape 39"/>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a:spcBef>
                <a:spcPts val="0"/>
              </a:spcBef>
              <a:buClr>
                <a:srgbClr val="000000"/>
              </a:buClr>
              <a:buSzPct val="25000"/>
              <a:buFont typeface="Times New Roman"/>
              <a:buNone/>
            </a:pPr>
            <a:fld id="{00000000-1234-1234-1234-123412341234}" type="slidenum">
              <a:rPr lang="en-US"/>
              <a:t>7</a:t>
            </a:fld>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Shape 301"/>
          <p:cNvSpPr>
            <a:spLocks noGrp="1" noRot="1" noChangeAspect="1"/>
          </p:cNvSpPr>
          <p:nvPr>
            <p:ph type="sldImg" idx="2"/>
          </p:nvPr>
        </p:nvSpPr>
        <p:spPr>
          <a:xfrm>
            <a:off x="411163" y="703263"/>
            <a:ext cx="6162675"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02" name="Shape 302"/>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chemeClr val="dk1"/>
              </a:buClr>
              <a:buSzPct val="25000"/>
              <a:buFont typeface="Arial"/>
              <a:buNone/>
            </a:pPr>
            <a:r>
              <a:rPr lang="en-US" sz="1200">
                <a:solidFill>
                  <a:schemeClr val="dk1"/>
                </a:solidFill>
              </a:rPr>
              <a:t>The vast majority of the products and standards that use public-key cryptography for encryption and digital signatures use RSA. The bit length for secure RSA use has increased over recent years, and this has put a heavier processing load on applications using RSA. This burden has ramifications, especially for electronic commerce sites that conduct large numbers of secure transactions. Recently, a competing system has begun to challenge RSA: elliptic curve cryptography (ECC). Already, ECC is showing up in standardization efforts, including the IEEE P1363 Standard for Public-Key Cryptography. </a:t>
            </a:r>
          </a:p>
          <a:p>
            <a:pPr lvl="0" rtl="0">
              <a:spcBef>
                <a:spcPts val="0"/>
              </a:spcBef>
              <a:buClr>
                <a:schemeClr val="dk1"/>
              </a:buClr>
              <a:buFont typeface="Arial"/>
              <a:buNone/>
            </a:pPr>
            <a:endParaRPr sz="1200">
              <a:solidFill>
                <a:schemeClr val="dk1"/>
              </a:solidFill>
            </a:endParaRPr>
          </a:p>
          <a:p>
            <a:pPr lvl="0" rtl="0">
              <a:spcBef>
                <a:spcPts val="0"/>
              </a:spcBef>
              <a:buClr>
                <a:schemeClr val="dk1"/>
              </a:buClr>
              <a:buSzPct val="25000"/>
              <a:buFont typeface="Arial"/>
              <a:buNone/>
            </a:pPr>
            <a:r>
              <a:rPr lang="en-US" sz="1200">
                <a:solidFill>
                  <a:schemeClr val="dk1"/>
                </a:solidFill>
              </a:rPr>
              <a:t>The principal attraction of ECC compared to RSA is that it appears to offer equal security for a far smaller bit size, thereby reducing processing overhead. On the other hand, although the theory of ECC has been around for some time, it is only recently that products have begun to appear and that there has been sustained cryptanalytic interest in probing for weaknesses. Thus, the confidence level in ECC is not yet as high as that in RSA. </a:t>
            </a:r>
          </a:p>
          <a:p>
            <a:pPr lvl="0" rtl="0">
              <a:spcBef>
                <a:spcPts val="0"/>
              </a:spcBef>
              <a:buClr>
                <a:schemeClr val="dk1"/>
              </a:buClr>
              <a:buFont typeface="Arial"/>
              <a:buNone/>
            </a:pPr>
            <a:endParaRPr sz="1200">
              <a:solidFill>
                <a:schemeClr val="dk1"/>
              </a:solidFill>
            </a:endParaRPr>
          </a:p>
          <a:p>
            <a:pPr lvl="0" rtl="0">
              <a:spcBef>
                <a:spcPts val="0"/>
              </a:spcBef>
              <a:buClr>
                <a:schemeClr val="dk1"/>
              </a:buClr>
              <a:buSzPct val="25000"/>
              <a:buFont typeface="Arial"/>
              <a:buNone/>
            </a:pPr>
            <a:r>
              <a:rPr lang="en-US" sz="1200">
                <a:solidFill>
                  <a:schemeClr val="dk1"/>
                </a:solidFill>
              </a:rPr>
              <a:t>ECC is fundamentally more difficult to explain, and a full mathematical description is beyond the scope of this book. The technique is based on the use of a mathematical construct known as the elliptic curve. Roughly speaking, two points P and T on the ECC are known, i.e., public, and the </a:t>
            </a:r>
            <a:r>
              <a:rPr lang="en-US" sz="1200" err="1">
                <a:solidFill>
                  <a:schemeClr val="dk1"/>
                </a:solidFill>
              </a:rPr>
              <a:t>dP</a:t>
            </a:r>
            <a:r>
              <a:rPr lang="en-US" sz="1200">
                <a:solidFill>
                  <a:schemeClr val="dk1"/>
                </a:solidFill>
              </a:rPr>
              <a:t>=T under the so-called point multiplication, d is the private key. Given P and T, finding d is hard.</a:t>
            </a:r>
          </a:p>
          <a:p>
            <a:pPr lvl="0" rtl="0">
              <a:spcBef>
                <a:spcPts val="0"/>
              </a:spcBef>
              <a:buNone/>
            </a:pPr>
            <a:endParaRPr/>
          </a:p>
        </p:txBody>
      </p:sp>
      <p:sp>
        <p:nvSpPr>
          <p:cNvPr id="303" name="Shape 303"/>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Clr>
                <a:srgbClr val="000000"/>
              </a:buClr>
              <a:buSzPct val="25000"/>
              <a:buFont typeface="Times New Roman"/>
              <a:buNone/>
            </a:pPr>
            <a:fld id="{00000000-1234-1234-1234-123412341234}" type="slidenum">
              <a:rPr lang="en-US"/>
              <a:t>46</a:t>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Shape 315"/>
          <p:cNvSpPr>
            <a:spLocks noGrp="1" noRot="1" noChangeAspect="1"/>
          </p:cNvSpPr>
          <p:nvPr>
            <p:ph type="sldImg" idx="2"/>
          </p:nvPr>
        </p:nvSpPr>
        <p:spPr>
          <a:xfrm>
            <a:off x="411163" y="703263"/>
            <a:ext cx="6162675"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16" name="Shape 316"/>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None/>
            </a:pPr>
            <a:r>
              <a:rPr lang="en-US" b="1">
                <a:solidFill>
                  <a:schemeClr val="dk1"/>
                </a:solidFill>
              </a:rPr>
              <a:t>Quiz: </a:t>
            </a:r>
          </a:p>
          <a:p>
            <a:pPr lvl="0" rtl="0">
              <a:spcBef>
                <a:spcPts val="0"/>
              </a:spcBef>
              <a:buNone/>
            </a:pPr>
            <a:endParaRPr>
              <a:solidFill>
                <a:schemeClr val="dk1"/>
              </a:solidFill>
            </a:endParaRPr>
          </a:p>
          <a:p>
            <a:pPr lvl="0" rtl="0">
              <a:spcBef>
                <a:spcPts val="0"/>
              </a:spcBef>
              <a:buNone/>
            </a:pPr>
            <a:r>
              <a:rPr lang="en-US">
                <a:solidFill>
                  <a:schemeClr val="dk1"/>
                </a:solidFill>
              </a:rPr>
              <a:t>Discuss</a:t>
            </a:r>
          </a:p>
          <a:p>
            <a:pPr lvl="0" rtl="0">
              <a:spcBef>
                <a:spcPts val="0"/>
              </a:spcBef>
              <a:buNone/>
            </a:pPr>
            <a:endParaRPr b="1">
              <a:solidFill>
                <a:schemeClr val="dk1"/>
              </a:solidFill>
            </a:endParaRPr>
          </a:p>
          <a:p>
            <a:pPr lvl="0" rtl="0">
              <a:spcBef>
                <a:spcPts val="0"/>
              </a:spcBef>
              <a:buNone/>
            </a:pPr>
            <a:r>
              <a:rPr lang="en-US" b="1">
                <a:solidFill>
                  <a:schemeClr val="dk1"/>
                </a:solidFill>
              </a:rPr>
              <a:t>Solution:</a:t>
            </a:r>
          </a:p>
          <a:p>
            <a:pPr lvl="0" rtl="0">
              <a:spcBef>
                <a:spcPts val="0"/>
              </a:spcBef>
              <a:buNone/>
            </a:pPr>
            <a:endParaRPr>
              <a:solidFill>
                <a:schemeClr val="dk1"/>
              </a:solidFill>
            </a:endParaRPr>
          </a:p>
          <a:p>
            <a:pPr marL="457200" lvl="0" indent="-228600" rtl="0">
              <a:spcBef>
                <a:spcPts val="0"/>
              </a:spcBef>
              <a:buClr>
                <a:schemeClr val="dk1"/>
              </a:buClr>
              <a:buAutoNum type="arabicPeriod"/>
            </a:pPr>
            <a:r>
              <a:rPr lang="en-US">
                <a:solidFill>
                  <a:schemeClr val="dk1"/>
                </a:solidFill>
              </a:rPr>
              <a:t>T</a:t>
            </a:r>
          </a:p>
          <a:p>
            <a:pPr marL="457200" lvl="0" indent="-228600" rtl="0">
              <a:spcBef>
                <a:spcPts val="0"/>
              </a:spcBef>
              <a:buClr>
                <a:schemeClr val="dk1"/>
              </a:buClr>
              <a:buAutoNum type="arabicPeriod"/>
            </a:pPr>
            <a:r>
              <a:rPr lang="en-US">
                <a:solidFill>
                  <a:schemeClr val="dk1"/>
                </a:solidFill>
              </a:rPr>
              <a:t>T</a:t>
            </a:r>
          </a:p>
          <a:p>
            <a:pPr marL="457200" lvl="0" indent="-228600" rtl="0">
              <a:spcBef>
                <a:spcPts val="0"/>
              </a:spcBef>
              <a:buClr>
                <a:schemeClr val="dk1"/>
              </a:buClr>
              <a:buAutoNum type="arabicPeriod"/>
            </a:pPr>
            <a:r>
              <a:rPr lang="en-US">
                <a:solidFill>
                  <a:schemeClr val="dk1"/>
                </a:solidFill>
              </a:rPr>
              <a:t>T</a:t>
            </a:r>
          </a:p>
          <a:p>
            <a:pPr marL="457200" lvl="0" indent="-228600" rtl="0">
              <a:spcBef>
                <a:spcPts val="0"/>
              </a:spcBef>
              <a:buClr>
                <a:schemeClr val="dk1"/>
              </a:buClr>
              <a:buAutoNum type="arabicPeriod"/>
            </a:pPr>
            <a:r>
              <a:rPr lang="en-US">
                <a:solidFill>
                  <a:schemeClr val="dk1"/>
                </a:solidFill>
              </a:rPr>
              <a:t>T</a:t>
            </a:r>
          </a:p>
          <a:p>
            <a:pPr marL="457200" lvl="0" indent="-228600" rtl="0">
              <a:spcBef>
                <a:spcPts val="0"/>
              </a:spcBef>
              <a:buClr>
                <a:schemeClr val="dk1"/>
              </a:buClr>
              <a:buAutoNum type="arabicPeriod"/>
            </a:pPr>
            <a:r>
              <a:rPr lang="en-US">
                <a:solidFill>
                  <a:schemeClr val="dk1"/>
                </a:solidFill>
              </a:rPr>
              <a:t>F</a:t>
            </a:r>
          </a:p>
          <a:p>
            <a:pPr lvl="0" rtl="0">
              <a:spcBef>
                <a:spcPts val="0"/>
              </a:spcBef>
              <a:buNone/>
            </a:pPr>
            <a:endParaRPr>
              <a:solidFill>
                <a:schemeClr val="dk1"/>
              </a:solidFill>
            </a:endParaRPr>
          </a:p>
        </p:txBody>
      </p:sp>
      <p:sp>
        <p:nvSpPr>
          <p:cNvPr id="317" name="Shape 317"/>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47</a:t>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11163" y="703263"/>
            <a:ext cx="6162675" cy="3467100"/>
          </a:xfrm>
        </p:spPr>
      </p:sp>
      <p:sp>
        <p:nvSpPr>
          <p:cNvPr id="3" name="Notes Placeholder 2"/>
          <p:cNvSpPr>
            <a:spLocks noGrp="1"/>
          </p:cNvSpPr>
          <p:nvPr>
            <p:ph type="body" idx="1"/>
          </p:nvPr>
        </p:nvSpPr>
        <p:spPr/>
        <p:txBody>
          <a:bodyPr/>
          <a:lstStyle/>
          <a:p>
            <a:r>
              <a:rPr lang="en-US" dirty="0"/>
              <a:t>S</a:t>
            </a:r>
            <a:r>
              <a:rPr lang="en-TR" dirty="0"/>
              <a:t>ource: </a:t>
            </a:r>
            <a:r>
              <a:rPr lang="en-US" dirty="0"/>
              <a:t>https://</a:t>
            </a:r>
            <a:r>
              <a:rPr lang="en-US" dirty="0" err="1"/>
              <a:t>en.wikipedia.org</a:t>
            </a:r>
            <a:r>
              <a:rPr lang="en-US" dirty="0"/>
              <a:t>/wiki/Chosen-</a:t>
            </a:r>
            <a:r>
              <a:rPr lang="en-US" dirty="0" err="1"/>
              <a:t>plaintext_attack</a:t>
            </a:r>
            <a:r>
              <a:rPr lang="en-US" dirty="0"/>
              <a:t>   </a:t>
            </a:r>
            <a:endParaRPr lang="en-TR"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ct val="25000"/>
              <a:buFont typeface="Times New Roman"/>
              <a:buNone/>
            </a:pPr>
            <a:fld id="{00000000-1234-1234-1234-123412341234}" type="slidenum">
              <a:rPr lang="en-US" sz="1000" b="0" i="1" u="none" strike="noStrike" cap="none" baseline="0" smtClean="0">
                <a:solidFill>
                  <a:srgbClr val="000000"/>
                </a:solidFill>
                <a:latin typeface="Times New Roman"/>
                <a:ea typeface="Times New Roman"/>
                <a:cs typeface="Times New Roman"/>
                <a:sym typeface="Times New Roman"/>
              </a:rPr>
              <a:t>49</a:t>
            </a:fld>
            <a:endParaRPr lang="en-US" sz="1000" b="0" i="1" u="none" strike="noStrike" cap="none" baseline="0">
              <a:solidFill>
                <a:srgbClr val="000000"/>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80702373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Shape 325"/>
          <p:cNvSpPr>
            <a:spLocks noGrp="1" noRot="1" noChangeAspect="1"/>
          </p:cNvSpPr>
          <p:nvPr>
            <p:ph type="sldImg" idx="2"/>
          </p:nvPr>
        </p:nvSpPr>
        <p:spPr>
          <a:xfrm>
            <a:off x="411163" y="703263"/>
            <a:ext cx="6162675"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26" name="Shape 326"/>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spcAft>
                <a:spcPts val="1200"/>
              </a:spcAft>
              <a:buNone/>
            </a:pPr>
            <a:r>
              <a:rPr lang="en-US" sz="1200">
                <a:solidFill>
                  <a:schemeClr val="dk1"/>
                </a:solidFill>
              </a:rPr>
              <a:t>Headshot</a:t>
            </a:r>
          </a:p>
        </p:txBody>
      </p:sp>
      <p:sp>
        <p:nvSpPr>
          <p:cNvPr id="327" name="Shape 327"/>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Clr>
                <a:srgbClr val="000000"/>
              </a:buClr>
              <a:buSzPct val="25000"/>
              <a:buFont typeface="Times New Roman"/>
              <a:buNone/>
            </a:pPr>
            <a:fld id="{00000000-1234-1234-1234-123412341234}" type="slidenum">
              <a:rPr lang="en-US"/>
              <a:t>53</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
        <p:cNvGrpSpPr/>
        <p:nvPr/>
      </p:nvGrpSpPr>
      <p:grpSpPr>
        <a:xfrm>
          <a:off x="0" y="0"/>
          <a:ext cx="0" cy="0"/>
          <a:chOff x="0" y="0"/>
          <a:chExt cx="0" cy="0"/>
        </a:xfrm>
      </p:grpSpPr>
      <p:sp>
        <p:nvSpPr>
          <p:cNvPr id="47" name="Shape 47"/>
          <p:cNvSpPr>
            <a:spLocks noGrp="1" noRot="1" noChangeAspect="1"/>
          </p:cNvSpPr>
          <p:nvPr>
            <p:ph type="sldImg" idx="2"/>
          </p:nvPr>
        </p:nvSpPr>
        <p:spPr>
          <a:xfrm>
            <a:off x="411163" y="703263"/>
            <a:ext cx="6162675"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8" name="Shape 48"/>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chemeClr val="dk1"/>
              </a:buClr>
              <a:buSzPct val="78571"/>
              <a:buFont typeface="Arial"/>
              <a:buNone/>
            </a:pPr>
            <a:r>
              <a:rPr lang="en-US" b="1" dirty="0">
                <a:solidFill>
                  <a:schemeClr val="dk1"/>
                </a:solidFill>
              </a:rPr>
              <a:t>Quiz: </a:t>
            </a:r>
          </a:p>
          <a:p>
            <a:pPr lvl="0" rtl="0">
              <a:spcBef>
                <a:spcPts val="0"/>
              </a:spcBef>
              <a:buClr>
                <a:schemeClr val="dk1"/>
              </a:buClr>
              <a:buFont typeface="Arial"/>
              <a:buNone/>
            </a:pPr>
            <a:endParaRPr dirty="0">
              <a:solidFill>
                <a:schemeClr val="dk1"/>
              </a:solidFill>
            </a:endParaRPr>
          </a:p>
          <a:p>
            <a:pPr lvl="0" rtl="0">
              <a:spcBef>
                <a:spcPts val="0"/>
              </a:spcBef>
              <a:buClr>
                <a:schemeClr val="dk1"/>
              </a:buClr>
              <a:buSzPct val="78571"/>
              <a:buFont typeface="Arial"/>
              <a:buNone/>
            </a:pPr>
            <a:endParaRPr lang="en-US" dirty="0">
              <a:solidFill>
                <a:schemeClr val="dk1"/>
              </a:solidFill>
            </a:endParaRPr>
          </a:p>
          <a:p>
            <a:pPr lvl="0" rtl="0">
              <a:spcBef>
                <a:spcPts val="0"/>
              </a:spcBef>
              <a:buClr>
                <a:schemeClr val="dk1"/>
              </a:buClr>
              <a:buFont typeface="Arial"/>
              <a:buNone/>
            </a:pPr>
            <a:r>
              <a:rPr lang="en-US" b="1" dirty="0">
                <a:solidFill>
                  <a:schemeClr val="dk1"/>
                </a:solidFill>
              </a:rPr>
              <a:t>12</a:t>
            </a:r>
            <a:endParaRPr b="1" dirty="0">
              <a:solidFill>
                <a:schemeClr val="dk1"/>
              </a:solidFill>
            </a:endParaRPr>
          </a:p>
          <a:p>
            <a:pPr lvl="0" rtl="0">
              <a:spcBef>
                <a:spcPts val="0"/>
              </a:spcBef>
              <a:buClr>
                <a:schemeClr val="dk1"/>
              </a:buClr>
              <a:buSzPct val="78571"/>
              <a:buFont typeface="Arial"/>
              <a:buNone/>
            </a:pPr>
            <a:r>
              <a:rPr lang="en-US" b="1" dirty="0">
                <a:solidFill>
                  <a:schemeClr val="dk1"/>
                </a:solidFill>
              </a:rPr>
              <a:t>Solution:</a:t>
            </a:r>
          </a:p>
          <a:p>
            <a:pPr lvl="0" rtl="0">
              <a:spcBef>
                <a:spcPts val="0"/>
              </a:spcBef>
              <a:buClr>
                <a:schemeClr val="dk1"/>
              </a:buClr>
              <a:buFont typeface="Arial"/>
              <a:buNone/>
            </a:pPr>
            <a:endParaRPr dirty="0">
              <a:solidFill>
                <a:schemeClr val="dk1"/>
              </a:solidFill>
            </a:endParaRPr>
          </a:p>
          <a:p>
            <a:pPr lvl="0">
              <a:spcBef>
                <a:spcPts val="0"/>
              </a:spcBef>
              <a:buClr>
                <a:schemeClr val="dk1"/>
              </a:buClr>
              <a:buSzPct val="78571"/>
              <a:buFont typeface="Arial"/>
              <a:buNone/>
            </a:pPr>
            <a:r>
              <a:rPr lang="en-US" dirty="0">
                <a:solidFill>
                  <a:schemeClr val="dk1"/>
                </a:solidFill>
              </a:rPr>
              <a:t>Discuss</a:t>
            </a:r>
          </a:p>
        </p:txBody>
      </p:sp>
      <p:sp>
        <p:nvSpPr>
          <p:cNvPr id="49" name="Shape 49"/>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8</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Shape 55"/>
          <p:cNvSpPr>
            <a:spLocks noGrp="1" noRot="1" noChangeAspect="1"/>
          </p:cNvSpPr>
          <p:nvPr>
            <p:ph type="sldImg" idx="2"/>
          </p:nvPr>
        </p:nvSpPr>
        <p:spPr>
          <a:xfrm>
            <a:off x="411163" y="703263"/>
            <a:ext cx="6162675"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6" name="Shape 56"/>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chemeClr val="dk1"/>
              </a:buClr>
              <a:buSzPct val="25000"/>
              <a:buFont typeface="Arial"/>
              <a:buNone/>
            </a:pPr>
            <a:r>
              <a:rPr lang="en-US" sz="1200">
                <a:solidFill>
                  <a:schemeClr val="dk1"/>
                </a:solidFill>
              </a:rPr>
              <a:t>For modular multiplication, the story is a bit more complicated.</a:t>
            </a:r>
          </a:p>
          <a:p>
            <a:pPr lvl="0" rtl="0">
              <a:spcBef>
                <a:spcPts val="0"/>
              </a:spcBef>
              <a:buClr>
                <a:schemeClr val="dk1"/>
              </a:buClr>
              <a:buFont typeface="Arial"/>
              <a:buNone/>
            </a:pPr>
            <a:endParaRPr sz="1200">
              <a:solidFill>
                <a:schemeClr val="dk1"/>
              </a:solidFill>
            </a:endParaRPr>
          </a:p>
          <a:p>
            <a:pPr>
              <a:spcBef>
                <a:spcPts val="0"/>
              </a:spcBef>
              <a:buNone/>
            </a:pPr>
            <a:endParaRPr/>
          </a:p>
        </p:txBody>
      </p:sp>
      <p:sp>
        <p:nvSpPr>
          <p:cNvPr id="57" name="Shape 57"/>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9</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Shape 63"/>
          <p:cNvSpPr>
            <a:spLocks noGrp="1" noRot="1" noChangeAspect="1"/>
          </p:cNvSpPr>
          <p:nvPr>
            <p:ph type="sldImg" idx="2"/>
          </p:nvPr>
        </p:nvSpPr>
        <p:spPr>
          <a:xfrm>
            <a:off x="411163" y="703263"/>
            <a:ext cx="6162675"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64" name="Shape 64"/>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None/>
            </a:pPr>
            <a:r>
              <a:rPr lang="en-US" sz="1200" dirty="0">
                <a:solidFill>
                  <a:schemeClr val="dk1"/>
                </a:solidFill>
              </a:rPr>
              <a:t>The great mathematician Euclid invented a method to find multiplicative inverse, and he proved that only a  number relatively prime to n has inverse.</a:t>
            </a:r>
            <a:endParaRPr lang="tr-TR" sz="1200" dirty="0">
              <a:solidFill>
                <a:schemeClr val="dk1"/>
              </a:solidFill>
            </a:endParaRPr>
          </a:p>
          <a:p>
            <a:pPr lvl="0" rtl="0">
              <a:spcBef>
                <a:spcPts val="0"/>
              </a:spcBef>
              <a:buNone/>
            </a:pPr>
            <a:endParaRPr lang="tr-TR" sz="1200" dirty="0">
              <a:solidFill>
                <a:schemeClr val="dk1"/>
              </a:solidFill>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solidFill>
                  <a:schemeClr val="dk1"/>
                </a:solidFill>
              </a:rPr>
              <a:t>What does relatively prime mean? There is no common factor other than 1.</a:t>
            </a:r>
          </a:p>
        </p:txBody>
      </p:sp>
      <p:sp>
        <p:nvSpPr>
          <p:cNvPr id="65" name="Shape 65"/>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10</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Shape 73"/>
          <p:cNvSpPr>
            <a:spLocks noGrp="1" noRot="1" noChangeAspect="1"/>
          </p:cNvSpPr>
          <p:nvPr>
            <p:ph type="sldImg" idx="2"/>
          </p:nvPr>
        </p:nvSpPr>
        <p:spPr>
          <a:xfrm>
            <a:off x="411163" y="703263"/>
            <a:ext cx="6162675"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74" name="Shape 74"/>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chemeClr val="dk1"/>
              </a:buClr>
              <a:buSzPct val="78571"/>
              <a:buFont typeface="Arial"/>
              <a:buNone/>
            </a:pPr>
            <a:r>
              <a:rPr lang="en-US" b="1" dirty="0">
                <a:solidFill>
                  <a:schemeClr val="dk1"/>
                </a:solidFill>
              </a:rPr>
              <a:t>Quiz: </a:t>
            </a:r>
          </a:p>
          <a:p>
            <a:pPr lvl="0" rtl="0">
              <a:spcBef>
                <a:spcPts val="0"/>
              </a:spcBef>
              <a:buClr>
                <a:schemeClr val="dk1"/>
              </a:buClr>
              <a:buFont typeface="Arial"/>
              <a:buNone/>
            </a:pPr>
            <a:endParaRPr dirty="0">
              <a:solidFill>
                <a:schemeClr val="dk1"/>
              </a:solidFill>
            </a:endParaRPr>
          </a:p>
          <a:p>
            <a:pPr lvl="0" rtl="0">
              <a:spcBef>
                <a:spcPts val="0"/>
              </a:spcBef>
              <a:buClr>
                <a:schemeClr val="dk1"/>
              </a:buClr>
              <a:buSzPct val="78571"/>
              <a:buFont typeface="Arial"/>
              <a:buNone/>
            </a:pPr>
            <a:r>
              <a:rPr lang="en-US" dirty="0">
                <a:solidFill>
                  <a:schemeClr val="dk1"/>
                </a:solidFill>
              </a:rPr>
              <a:t>6</a:t>
            </a:r>
          </a:p>
          <a:p>
            <a:pPr lvl="0" rtl="0">
              <a:spcBef>
                <a:spcPts val="0"/>
              </a:spcBef>
              <a:buClr>
                <a:schemeClr val="dk1"/>
              </a:buClr>
              <a:buFont typeface="Arial"/>
              <a:buNone/>
            </a:pPr>
            <a:endParaRPr b="1" dirty="0">
              <a:solidFill>
                <a:schemeClr val="dk1"/>
              </a:solidFill>
            </a:endParaRPr>
          </a:p>
          <a:p>
            <a:pPr lvl="0" rtl="0">
              <a:spcBef>
                <a:spcPts val="0"/>
              </a:spcBef>
              <a:buClr>
                <a:schemeClr val="dk1"/>
              </a:buClr>
              <a:buSzPct val="78571"/>
              <a:buFont typeface="Arial"/>
              <a:buNone/>
            </a:pPr>
            <a:r>
              <a:rPr lang="en-US" b="1" dirty="0">
                <a:solidFill>
                  <a:schemeClr val="dk1"/>
                </a:solidFill>
              </a:rPr>
              <a:t>Solution:</a:t>
            </a:r>
          </a:p>
          <a:p>
            <a:pPr lvl="0" rtl="0">
              <a:spcBef>
                <a:spcPts val="0"/>
              </a:spcBef>
              <a:buClr>
                <a:schemeClr val="dk1"/>
              </a:buClr>
              <a:buFont typeface="Arial"/>
              <a:buNone/>
            </a:pPr>
            <a:endParaRPr dirty="0">
              <a:solidFill>
                <a:schemeClr val="dk1"/>
              </a:solidFill>
            </a:endParaRPr>
          </a:p>
          <a:p>
            <a:pPr lvl="0">
              <a:spcBef>
                <a:spcPts val="0"/>
              </a:spcBef>
              <a:buClr>
                <a:schemeClr val="dk1"/>
              </a:buClr>
              <a:buSzPct val="78571"/>
              <a:buFont typeface="Arial"/>
              <a:buNone/>
            </a:pPr>
            <a:r>
              <a:rPr lang="en-US" dirty="0">
                <a:solidFill>
                  <a:schemeClr val="dk1"/>
                </a:solidFill>
              </a:rPr>
              <a:t>Discuss</a:t>
            </a:r>
          </a:p>
        </p:txBody>
      </p:sp>
      <p:sp>
        <p:nvSpPr>
          <p:cNvPr id="75" name="Shape 75"/>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11</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Shape 81"/>
          <p:cNvSpPr>
            <a:spLocks noGrp="1" noRot="1" noChangeAspect="1"/>
          </p:cNvSpPr>
          <p:nvPr>
            <p:ph type="sldImg" idx="2"/>
          </p:nvPr>
        </p:nvSpPr>
        <p:spPr>
          <a:xfrm>
            <a:off x="411163" y="703263"/>
            <a:ext cx="6162675"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82" name="Shape 82"/>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a:spcBef>
                <a:spcPts val="0"/>
              </a:spcBef>
              <a:buClr>
                <a:schemeClr val="dk1"/>
              </a:buClr>
              <a:buSzPct val="25000"/>
              <a:buFont typeface="Arial"/>
              <a:buNone/>
            </a:pPr>
            <a:r>
              <a:rPr lang="en-US" sz="1200">
                <a:solidFill>
                  <a:schemeClr val="dk1"/>
                </a:solidFill>
              </a:rPr>
              <a:t>For a given n, how many integers are relatively prime to n? This is measured as a totient function of n.</a:t>
            </a:r>
          </a:p>
        </p:txBody>
      </p:sp>
      <p:sp>
        <p:nvSpPr>
          <p:cNvPr id="83" name="Shape 83"/>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12</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Shape 91"/>
          <p:cNvSpPr>
            <a:spLocks noGrp="1" noRot="1" noChangeAspect="1"/>
          </p:cNvSpPr>
          <p:nvPr>
            <p:ph type="sldImg" idx="2"/>
          </p:nvPr>
        </p:nvSpPr>
        <p:spPr>
          <a:xfrm>
            <a:off x="411163" y="703263"/>
            <a:ext cx="6162675" cy="3467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92" name="Shape 92"/>
          <p:cNvSpPr txBox="1">
            <a:spLocks noGrp="1"/>
          </p:cNvSpPr>
          <p:nvPr>
            <p:ph type="body" idx="1"/>
          </p:nvPr>
        </p:nvSpPr>
        <p:spPr>
          <a:xfrm>
            <a:off x="931862" y="4408487"/>
            <a:ext cx="5121300" cy="4176599"/>
          </a:xfrm>
          <a:prstGeom prst="rect">
            <a:avLst/>
          </a:prstGeom>
        </p:spPr>
        <p:txBody>
          <a:bodyPr lIns="91425" tIns="91425" rIns="91425" bIns="91425" anchor="ctr" anchorCtr="0">
            <a:noAutofit/>
          </a:bodyPr>
          <a:lstStyle/>
          <a:p>
            <a:pPr lvl="0" rtl="0">
              <a:spcBef>
                <a:spcPts val="0"/>
              </a:spcBef>
              <a:buClr>
                <a:schemeClr val="dk1"/>
              </a:buClr>
              <a:buSzPct val="78571"/>
              <a:buFont typeface="Arial"/>
              <a:buNone/>
            </a:pPr>
            <a:r>
              <a:rPr lang="en-US" b="1" dirty="0">
                <a:solidFill>
                  <a:schemeClr val="dk1"/>
                </a:solidFill>
              </a:rPr>
              <a:t>Quiz: </a:t>
            </a:r>
          </a:p>
          <a:p>
            <a:pPr lvl="0" rtl="0">
              <a:spcBef>
                <a:spcPts val="0"/>
              </a:spcBef>
              <a:buClr>
                <a:schemeClr val="dk1"/>
              </a:buClr>
              <a:buSzPct val="78571"/>
              <a:buFont typeface="Arial"/>
              <a:buNone/>
            </a:pPr>
            <a:endParaRPr lang="en-US" dirty="0">
              <a:solidFill>
                <a:schemeClr val="dk1"/>
              </a:solidFill>
            </a:endParaRPr>
          </a:p>
          <a:p>
            <a:pPr lvl="0" rtl="0">
              <a:spcBef>
                <a:spcPts val="0"/>
              </a:spcBef>
              <a:buClr>
                <a:schemeClr val="dk1"/>
              </a:buClr>
              <a:buSzPct val="78571"/>
              <a:buFont typeface="Arial"/>
              <a:buNone/>
            </a:pPr>
            <a:r>
              <a:rPr lang="en-US" dirty="0">
                <a:solidFill>
                  <a:schemeClr val="dk1"/>
                </a:solidFill>
              </a:rPr>
              <a:t>7.3=21</a:t>
            </a:r>
          </a:p>
          <a:p>
            <a:pPr lvl="0" rtl="0">
              <a:spcBef>
                <a:spcPts val="0"/>
              </a:spcBef>
              <a:buClr>
                <a:schemeClr val="dk1"/>
              </a:buClr>
              <a:buSzPct val="78571"/>
              <a:buFont typeface="Arial"/>
              <a:buNone/>
            </a:pPr>
            <a:r>
              <a:rPr lang="en-US" dirty="0">
                <a:solidFill>
                  <a:schemeClr val="dk1"/>
                </a:solidFill>
              </a:rPr>
              <a:t>6.2=12</a:t>
            </a:r>
          </a:p>
          <a:p>
            <a:pPr lvl="0" rtl="0">
              <a:spcBef>
                <a:spcPts val="0"/>
              </a:spcBef>
              <a:buClr>
                <a:schemeClr val="dk1"/>
              </a:buClr>
              <a:buFont typeface="Arial"/>
              <a:buNone/>
            </a:pPr>
            <a:endParaRPr b="1" dirty="0">
              <a:solidFill>
                <a:schemeClr val="dk1"/>
              </a:solidFill>
            </a:endParaRPr>
          </a:p>
          <a:p>
            <a:pPr lvl="0" rtl="0">
              <a:spcBef>
                <a:spcPts val="0"/>
              </a:spcBef>
              <a:buClr>
                <a:schemeClr val="dk1"/>
              </a:buClr>
              <a:buSzPct val="78571"/>
              <a:buFont typeface="Arial"/>
              <a:buNone/>
            </a:pPr>
            <a:r>
              <a:rPr lang="en-US" b="1" dirty="0">
                <a:solidFill>
                  <a:schemeClr val="dk1"/>
                </a:solidFill>
              </a:rPr>
              <a:t>Solution:</a:t>
            </a:r>
          </a:p>
          <a:p>
            <a:pPr lvl="0" rtl="0">
              <a:spcBef>
                <a:spcPts val="0"/>
              </a:spcBef>
              <a:buClr>
                <a:schemeClr val="dk1"/>
              </a:buClr>
              <a:buFont typeface="Arial"/>
              <a:buNone/>
            </a:pPr>
            <a:endParaRPr dirty="0">
              <a:solidFill>
                <a:schemeClr val="dk1"/>
              </a:solidFill>
            </a:endParaRPr>
          </a:p>
          <a:p>
            <a:pPr lvl="0">
              <a:spcBef>
                <a:spcPts val="0"/>
              </a:spcBef>
              <a:buClr>
                <a:schemeClr val="dk1"/>
              </a:buClr>
              <a:buSzPct val="78571"/>
              <a:buFont typeface="Arial"/>
              <a:buNone/>
            </a:pPr>
            <a:r>
              <a:rPr lang="en-US" dirty="0">
                <a:solidFill>
                  <a:schemeClr val="dk1"/>
                </a:solidFill>
              </a:rPr>
              <a:t>21=3*7, and both 3 and 7 are primes, and so, the answer is 2*6=12.</a:t>
            </a:r>
          </a:p>
        </p:txBody>
      </p:sp>
      <p:sp>
        <p:nvSpPr>
          <p:cNvPr id="93" name="Shape 93"/>
          <p:cNvSpPr txBox="1">
            <a:spLocks noGrp="1"/>
          </p:cNvSpPr>
          <p:nvPr>
            <p:ph type="sldNum" idx="12"/>
          </p:nvPr>
        </p:nvSpPr>
        <p:spPr>
          <a:xfrm>
            <a:off x="3957637" y="8818561"/>
            <a:ext cx="3028800" cy="463499"/>
          </a:xfrm>
          <a:prstGeom prst="rect">
            <a:avLst/>
          </a:prstGeom>
        </p:spPr>
        <p:txBody>
          <a:bodyPr lIns="19350" tIns="0" rIns="19350" bIns="0" anchor="b" anchorCtr="0">
            <a:noAutofit/>
          </a:bodyPr>
          <a:lstStyle/>
          <a:p>
            <a:pPr lvl="0" rtl="0">
              <a:spcBef>
                <a:spcPts val="0"/>
              </a:spcBef>
              <a:buNone/>
            </a:pPr>
            <a:fld id="{00000000-1234-1234-1234-123412341234}" type="slidenum">
              <a:rPr lang="en-US"/>
              <a:t>13</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cSld name="Basic Slide">
    <p:spTree>
      <p:nvGrpSpPr>
        <p:cNvPr id="1" name="Shape 11"/>
        <p:cNvGrpSpPr/>
        <p:nvPr/>
      </p:nvGrpSpPr>
      <p:grpSpPr>
        <a:xfrm>
          <a:off x="0" y="0"/>
          <a:ext cx="0" cy="0"/>
          <a:chOff x="0" y="0"/>
          <a:chExt cx="0" cy="0"/>
        </a:xfrm>
      </p:grpSpPr>
      <p:sp>
        <p:nvSpPr>
          <p:cNvPr id="12" name="Shape 12"/>
          <p:cNvSpPr txBox="1">
            <a:spLocks noGrp="1"/>
          </p:cNvSpPr>
          <p:nvPr>
            <p:ph type="title"/>
          </p:nvPr>
        </p:nvSpPr>
        <p:spPr>
          <a:xfrm>
            <a:off x="812241" y="228600"/>
            <a:ext cx="10363200" cy="1143000"/>
          </a:xfrm>
          <a:prstGeom prst="rect">
            <a:avLst/>
          </a:prstGeom>
          <a:noFill/>
          <a:ln>
            <a:noFill/>
          </a:ln>
        </p:spPr>
        <p:txBody>
          <a:bodyPr lIns="117825" tIns="117825" rIns="117825" bIns="117825" anchor="ctr" anchorCtr="0"/>
          <a:lstStyle>
            <a:lvl1pPr marL="0" marR="0" indent="0" algn="ctr" rtl="0">
              <a:lnSpc>
                <a:spcPct val="150000"/>
              </a:lnSpc>
              <a:spcBef>
                <a:spcPts val="0"/>
              </a:spcBef>
              <a:spcAft>
                <a:spcPts val="0"/>
              </a:spcAft>
              <a:buClr>
                <a:srgbClr val="9B37AA"/>
              </a:buClr>
              <a:buSzPct val="100000"/>
              <a:buFont typeface="Gloria Hallelujah"/>
              <a:buChar char="●"/>
              <a:defRPr sz="4000" b="1">
                <a:solidFill>
                  <a:srgbClr val="9B37AA"/>
                </a:solidFill>
                <a:latin typeface="Gloria Hallelujah"/>
                <a:ea typeface="Gloria Hallelujah"/>
                <a:cs typeface="Gloria Hallelujah"/>
                <a:sym typeface="Gloria Hallelujah"/>
              </a:defRPr>
            </a:lvl1pPr>
            <a:lvl2pPr marL="0" marR="0" indent="0" algn="l" rtl="0">
              <a:lnSpc>
                <a:spcPct val="150000"/>
              </a:lnSpc>
              <a:spcBef>
                <a:spcPts val="0"/>
              </a:spcBef>
              <a:spcAft>
                <a:spcPts val="0"/>
              </a:spcAft>
              <a:buSzPct val="100000"/>
              <a:buChar char="○"/>
              <a:defRPr sz="4000"/>
            </a:lvl2pPr>
            <a:lvl3pPr marL="0" marR="0" indent="0" algn="l" rtl="0">
              <a:lnSpc>
                <a:spcPct val="150000"/>
              </a:lnSpc>
              <a:spcBef>
                <a:spcPts val="0"/>
              </a:spcBef>
              <a:spcAft>
                <a:spcPts val="0"/>
              </a:spcAft>
              <a:buSzPct val="100000"/>
              <a:buChar char="■"/>
              <a:defRPr sz="4000"/>
            </a:lvl3pPr>
            <a:lvl4pPr marL="0" marR="0" indent="0" algn="l" rtl="0">
              <a:lnSpc>
                <a:spcPct val="150000"/>
              </a:lnSpc>
              <a:spcBef>
                <a:spcPts val="0"/>
              </a:spcBef>
              <a:spcAft>
                <a:spcPts val="0"/>
              </a:spcAft>
              <a:buSzPct val="100000"/>
              <a:buChar char="●"/>
              <a:defRPr sz="4000"/>
            </a:lvl4pPr>
            <a:lvl5pPr marL="0" marR="0" indent="0" algn="l" rtl="0">
              <a:lnSpc>
                <a:spcPct val="150000"/>
              </a:lnSpc>
              <a:spcBef>
                <a:spcPts val="0"/>
              </a:spcBef>
              <a:spcAft>
                <a:spcPts val="0"/>
              </a:spcAft>
              <a:buSzPct val="100000"/>
              <a:buChar char="○"/>
              <a:defRPr sz="4000"/>
            </a:lvl5pPr>
            <a:lvl6pPr marL="596900" marR="0" indent="0" algn="l" rtl="0">
              <a:lnSpc>
                <a:spcPct val="150000"/>
              </a:lnSpc>
              <a:spcBef>
                <a:spcPts val="0"/>
              </a:spcBef>
              <a:spcAft>
                <a:spcPts val="0"/>
              </a:spcAft>
              <a:buSzPct val="100000"/>
              <a:buChar char="■"/>
              <a:defRPr sz="4000"/>
            </a:lvl6pPr>
            <a:lvl7pPr marL="1181100" marR="0" indent="0" algn="l" rtl="0">
              <a:lnSpc>
                <a:spcPct val="150000"/>
              </a:lnSpc>
              <a:spcBef>
                <a:spcPts val="0"/>
              </a:spcBef>
              <a:spcAft>
                <a:spcPts val="0"/>
              </a:spcAft>
              <a:buSzPct val="100000"/>
              <a:buChar char="●"/>
              <a:defRPr sz="4000"/>
            </a:lvl7pPr>
            <a:lvl8pPr marL="1765300" marR="0" indent="0" algn="l" rtl="0">
              <a:lnSpc>
                <a:spcPct val="150000"/>
              </a:lnSpc>
              <a:spcBef>
                <a:spcPts val="0"/>
              </a:spcBef>
              <a:spcAft>
                <a:spcPts val="0"/>
              </a:spcAft>
              <a:buSzPct val="100000"/>
              <a:buChar char="○"/>
              <a:defRPr sz="4000"/>
            </a:lvl8pPr>
            <a:lvl9pPr marL="2349500" marR="0" indent="0" algn="l" rtl="0">
              <a:lnSpc>
                <a:spcPct val="150000"/>
              </a:lnSpc>
              <a:spcBef>
                <a:spcPts val="0"/>
              </a:spcBef>
              <a:spcAft>
                <a:spcPts val="0"/>
              </a:spcAft>
              <a:buSzPct val="100000"/>
              <a:buChar char="■"/>
              <a:defRPr sz="4000"/>
            </a:lvl9pPr>
          </a:lstStyle>
          <a:p>
            <a:endParaRPr/>
          </a:p>
        </p:txBody>
      </p:sp>
      <p:sp>
        <p:nvSpPr>
          <p:cNvPr id="13" name="Shape 13"/>
          <p:cNvSpPr txBox="1">
            <a:spLocks noGrp="1"/>
          </p:cNvSpPr>
          <p:nvPr>
            <p:ph type="body" idx="1"/>
          </p:nvPr>
        </p:nvSpPr>
        <p:spPr>
          <a:xfrm>
            <a:off x="812241" y="1371600"/>
            <a:ext cx="10363200" cy="4904699"/>
          </a:xfrm>
          <a:prstGeom prst="rect">
            <a:avLst/>
          </a:prstGeom>
          <a:noFill/>
          <a:ln>
            <a:noFill/>
          </a:ln>
        </p:spPr>
        <p:txBody>
          <a:bodyPr lIns="117825" tIns="117825" rIns="117825" bIns="117825" anchor="t" anchorCtr="0"/>
          <a:lstStyle>
            <a:lvl1pPr marL="444500" marR="0" indent="-254000" algn="l" rtl="0">
              <a:lnSpc>
                <a:spcPct val="150000"/>
              </a:lnSpc>
              <a:spcBef>
                <a:spcPts val="800"/>
              </a:spcBef>
              <a:spcAft>
                <a:spcPts val="0"/>
              </a:spcAft>
              <a:buSzPct val="100000"/>
              <a:buFont typeface="Gloria Hallelujah"/>
              <a:buChar char="●"/>
              <a:defRPr sz="2700">
                <a:latin typeface="Gloria Hallelujah"/>
                <a:ea typeface="Gloria Hallelujah"/>
                <a:cs typeface="Gloria Hallelujah"/>
                <a:sym typeface="Gloria Hallelujah"/>
              </a:defRPr>
            </a:lvl1pPr>
            <a:lvl2pPr marL="952500" marR="0" indent="-190500" algn="l" rtl="0">
              <a:lnSpc>
                <a:spcPct val="150000"/>
              </a:lnSpc>
              <a:spcBef>
                <a:spcPts val="700"/>
              </a:spcBef>
              <a:spcAft>
                <a:spcPts val="0"/>
              </a:spcAft>
              <a:buSzPct val="100000"/>
              <a:buFont typeface="Gloria Hallelujah"/>
              <a:buChar char="●"/>
              <a:defRPr sz="2700">
                <a:latin typeface="Gloria Hallelujah"/>
                <a:ea typeface="Gloria Hallelujah"/>
                <a:cs typeface="Gloria Hallelujah"/>
                <a:sym typeface="Gloria Hallelujah"/>
              </a:defRPr>
            </a:lvl2pPr>
            <a:lvl3pPr marL="1473200" marR="0" indent="-165100" algn="l" rtl="0">
              <a:lnSpc>
                <a:spcPct val="150000"/>
              </a:lnSpc>
              <a:spcBef>
                <a:spcPts val="600"/>
              </a:spcBef>
              <a:spcAft>
                <a:spcPts val="0"/>
              </a:spcAft>
              <a:buSzPct val="100000"/>
              <a:buFont typeface="Gloria Hallelujah"/>
              <a:buChar char="●"/>
              <a:defRPr sz="2700">
                <a:latin typeface="Gloria Hallelujah"/>
                <a:ea typeface="Gloria Hallelujah"/>
                <a:cs typeface="Gloria Hallelujah"/>
                <a:sym typeface="Gloria Hallelujah"/>
              </a:defRPr>
            </a:lvl3pPr>
            <a:lvl4pPr marL="2070100" marR="0" indent="-139700" algn="l" rtl="0">
              <a:lnSpc>
                <a:spcPct val="150000"/>
              </a:lnSpc>
              <a:spcBef>
                <a:spcPts val="500"/>
              </a:spcBef>
              <a:spcAft>
                <a:spcPts val="0"/>
              </a:spcAft>
              <a:buSzPct val="100000"/>
              <a:buFont typeface="Gloria Hallelujah"/>
              <a:buChar char="•"/>
              <a:defRPr sz="2700">
                <a:latin typeface="Gloria Hallelujah"/>
                <a:ea typeface="Gloria Hallelujah"/>
                <a:cs typeface="Gloria Hallelujah"/>
                <a:sym typeface="Gloria Hallelujah"/>
              </a:defRPr>
            </a:lvl4pPr>
            <a:lvl5pPr marL="2654300" marR="0" indent="-127000" algn="l" rtl="0">
              <a:lnSpc>
                <a:spcPct val="150000"/>
              </a:lnSpc>
              <a:spcBef>
                <a:spcPts val="500"/>
              </a:spcBef>
              <a:spcAft>
                <a:spcPts val="0"/>
              </a:spcAft>
              <a:buSzPct val="100000"/>
              <a:buFont typeface="Gloria Hallelujah"/>
              <a:buChar char="–"/>
              <a:defRPr sz="2700">
                <a:latin typeface="Gloria Hallelujah"/>
                <a:ea typeface="Gloria Hallelujah"/>
                <a:cs typeface="Gloria Hallelujah"/>
                <a:sym typeface="Gloria Hallelujah"/>
              </a:defRPr>
            </a:lvl5pPr>
            <a:lvl6pPr marL="3238500" marR="0" indent="-127000" algn="l" rtl="0">
              <a:lnSpc>
                <a:spcPct val="150000"/>
              </a:lnSpc>
              <a:spcBef>
                <a:spcPts val="500"/>
              </a:spcBef>
              <a:spcAft>
                <a:spcPts val="0"/>
              </a:spcAft>
              <a:buSzPct val="100000"/>
              <a:buFont typeface="Gloria Hallelujah"/>
              <a:buChar char="–"/>
              <a:defRPr sz="2700">
                <a:latin typeface="Gloria Hallelujah"/>
                <a:ea typeface="Gloria Hallelujah"/>
                <a:cs typeface="Gloria Hallelujah"/>
                <a:sym typeface="Gloria Hallelujah"/>
              </a:defRPr>
            </a:lvl6pPr>
            <a:lvl7pPr marL="3822700" marR="0" indent="-127000" algn="l" rtl="0">
              <a:lnSpc>
                <a:spcPct val="150000"/>
              </a:lnSpc>
              <a:spcBef>
                <a:spcPts val="500"/>
              </a:spcBef>
              <a:spcAft>
                <a:spcPts val="0"/>
              </a:spcAft>
              <a:buSzPct val="100000"/>
              <a:buFont typeface="Gloria Hallelujah"/>
              <a:buChar char="–"/>
              <a:defRPr sz="2700">
                <a:latin typeface="Gloria Hallelujah"/>
                <a:ea typeface="Gloria Hallelujah"/>
                <a:cs typeface="Gloria Hallelujah"/>
                <a:sym typeface="Gloria Hallelujah"/>
              </a:defRPr>
            </a:lvl7pPr>
            <a:lvl8pPr marL="4419600" marR="0" indent="-127000" algn="l" rtl="0">
              <a:lnSpc>
                <a:spcPct val="150000"/>
              </a:lnSpc>
              <a:spcBef>
                <a:spcPts val="500"/>
              </a:spcBef>
              <a:spcAft>
                <a:spcPts val="0"/>
              </a:spcAft>
              <a:buSzPct val="100000"/>
              <a:buFont typeface="Gloria Hallelujah"/>
              <a:buChar char="–"/>
              <a:defRPr sz="2700">
                <a:latin typeface="Gloria Hallelujah"/>
                <a:ea typeface="Gloria Hallelujah"/>
                <a:cs typeface="Gloria Hallelujah"/>
                <a:sym typeface="Gloria Hallelujah"/>
              </a:defRPr>
            </a:lvl8pPr>
            <a:lvl9pPr marL="5016500" marR="0" indent="-139700" algn="l" rtl="0">
              <a:lnSpc>
                <a:spcPct val="150000"/>
              </a:lnSpc>
              <a:spcBef>
                <a:spcPts val="500"/>
              </a:spcBef>
              <a:spcAft>
                <a:spcPts val="0"/>
              </a:spcAft>
              <a:buSzPct val="100000"/>
              <a:buFont typeface="Gloria Hallelujah"/>
              <a:buChar char="–"/>
              <a:defRPr sz="2700">
                <a:latin typeface="Gloria Hallelujah"/>
                <a:ea typeface="Gloria Hallelujah"/>
                <a:cs typeface="Gloria Hallelujah"/>
                <a:sym typeface="Gloria Hallelujah"/>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8"/>
        <p:cNvGrpSpPr/>
        <p:nvPr/>
      </p:nvGrpSpPr>
      <p:grpSpPr>
        <a:xfrm>
          <a:off x="0" y="0"/>
          <a:ext cx="0" cy="0"/>
          <a:chOff x="0" y="0"/>
          <a:chExt cx="0" cy="0"/>
        </a:xfrm>
      </p:grpSpPr>
      <p:sp>
        <p:nvSpPr>
          <p:cNvPr id="9" name="Shape 9"/>
          <p:cNvSpPr txBox="1">
            <a:spLocks noGrp="1"/>
          </p:cNvSpPr>
          <p:nvPr>
            <p:ph type="title"/>
          </p:nvPr>
        </p:nvSpPr>
        <p:spPr>
          <a:xfrm>
            <a:off x="812241" y="228600"/>
            <a:ext cx="10363200" cy="1143000"/>
          </a:xfrm>
          <a:prstGeom prst="rect">
            <a:avLst/>
          </a:prstGeom>
          <a:noFill/>
          <a:ln>
            <a:noFill/>
          </a:ln>
        </p:spPr>
        <p:txBody>
          <a:bodyPr lIns="117825" tIns="117825" rIns="117825" bIns="117825" anchor="ctr" anchorCtr="0"/>
          <a:lstStyle>
            <a:lvl1pPr marL="0" marR="0" indent="0" algn="ctr" rtl="0">
              <a:lnSpc>
                <a:spcPct val="150000"/>
              </a:lnSpc>
              <a:spcBef>
                <a:spcPts val="0"/>
              </a:spcBef>
              <a:spcAft>
                <a:spcPts val="0"/>
              </a:spcAft>
              <a:buClr>
                <a:srgbClr val="9B37AA"/>
              </a:buClr>
              <a:buSzPct val="100000"/>
              <a:buFont typeface="Gloria Hallelujah"/>
              <a:buChar char="●"/>
              <a:defRPr sz="4000" b="1">
                <a:solidFill>
                  <a:srgbClr val="9B37AA"/>
                </a:solidFill>
                <a:latin typeface="Gloria Hallelujah"/>
                <a:ea typeface="Gloria Hallelujah"/>
                <a:cs typeface="Gloria Hallelujah"/>
                <a:sym typeface="Gloria Hallelujah"/>
              </a:defRPr>
            </a:lvl1pPr>
            <a:lvl2pPr marL="0" marR="0" indent="0" algn="l" rtl="0">
              <a:lnSpc>
                <a:spcPct val="150000"/>
              </a:lnSpc>
              <a:spcBef>
                <a:spcPts val="0"/>
              </a:spcBef>
              <a:spcAft>
                <a:spcPts val="0"/>
              </a:spcAft>
              <a:buSzPct val="100000"/>
              <a:buChar char="○"/>
              <a:defRPr sz="4000"/>
            </a:lvl2pPr>
            <a:lvl3pPr marL="0" marR="0" indent="0" algn="l" rtl="0">
              <a:lnSpc>
                <a:spcPct val="150000"/>
              </a:lnSpc>
              <a:spcBef>
                <a:spcPts val="0"/>
              </a:spcBef>
              <a:spcAft>
                <a:spcPts val="0"/>
              </a:spcAft>
              <a:buSzPct val="100000"/>
              <a:buChar char="■"/>
              <a:defRPr sz="4000"/>
            </a:lvl3pPr>
            <a:lvl4pPr marL="0" marR="0" indent="0" algn="l" rtl="0">
              <a:lnSpc>
                <a:spcPct val="150000"/>
              </a:lnSpc>
              <a:spcBef>
                <a:spcPts val="0"/>
              </a:spcBef>
              <a:spcAft>
                <a:spcPts val="0"/>
              </a:spcAft>
              <a:buSzPct val="100000"/>
              <a:buChar char="●"/>
              <a:defRPr sz="4000"/>
            </a:lvl4pPr>
            <a:lvl5pPr marL="0" marR="0" indent="0" algn="l" rtl="0">
              <a:lnSpc>
                <a:spcPct val="150000"/>
              </a:lnSpc>
              <a:spcBef>
                <a:spcPts val="0"/>
              </a:spcBef>
              <a:spcAft>
                <a:spcPts val="0"/>
              </a:spcAft>
              <a:buSzPct val="100000"/>
              <a:buChar char="○"/>
              <a:defRPr sz="4000"/>
            </a:lvl5pPr>
            <a:lvl6pPr marL="596900" marR="0" indent="0" algn="l" rtl="0">
              <a:lnSpc>
                <a:spcPct val="150000"/>
              </a:lnSpc>
              <a:spcBef>
                <a:spcPts val="0"/>
              </a:spcBef>
              <a:spcAft>
                <a:spcPts val="0"/>
              </a:spcAft>
              <a:buSzPct val="100000"/>
              <a:buChar char="■"/>
              <a:defRPr sz="4000"/>
            </a:lvl6pPr>
            <a:lvl7pPr marL="1181100" marR="0" indent="0" algn="l" rtl="0">
              <a:lnSpc>
                <a:spcPct val="150000"/>
              </a:lnSpc>
              <a:spcBef>
                <a:spcPts val="0"/>
              </a:spcBef>
              <a:spcAft>
                <a:spcPts val="0"/>
              </a:spcAft>
              <a:buSzPct val="100000"/>
              <a:buChar char="●"/>
              <a:defRPr sz="4000"/>
            </a:lvl7pPr>
            <a:lvl8pPr marL="1765300" marR="0" indent="0" algn="l" rtl="0">
              <a:lnSpc>
                <a:spcPct val="150000"/>
              </a:lnSpc>
              <a:spcBef>
                <a:spcPts val="0"/>
              </a:spcBef>
              <a:spcAft>
                <a:spcPts val="0"/>
              </a:spcAft>
              <a:buSzPct val="100000"/>
              <a:buChar char="○"/>
              <a:defRPr sz="4000"/>
            </a:lvl8pPr>
            <a:lvl9pPr marL="2349500" marR="0" indent="0" algn="l" rtl="0">
              <a:lnSpc>
                <a:spcPct val="150000"/>
              </a:lnSpc>
              <a:spcBef>
                <a:spcPts val="0"/>
              </a:spcBef>
              <a:spcAft>
                <a:spcPts val="0"/>
              </a:spcAft>
              <a:buSzPct val="100000"/>
              <a:buChar char="■"/>
              <a:defRPr sz="4000"/>
            </a:lvl9pPr>
          </a:lstStyle>
          <a:p>
            <a:endParaRPr/>
          </a:p>
        </p:txBody>
      </p:sp>
      <p:sp>
        <p:nvSpPr>
          <p:cNvPr id="10" name="Shape 10"/>
          <p:cNvSpPr txBox="1">
            <a:spLocks noGrp="1"/>
          </p:cNvSpPr>
          <p:nvPr>
            <p:ph type="body" idx="1"/>
          </p:nvPr>
        </p:nvSpPr>
        <p:spPr>
          <a:xfrm>
            <a:off x="812241" y="1371600"/>
            <a:ext cx="10363200" cy="4904699"/>
          </a:xfrm>
          <a:prstGeom prst="rect">
            <a:avLst/>
          </a:prstGeom>
          <a:noFill/>
          <a:ln>
            <a:noFill/>
          </a:ln>
        </p:spPr>
        <p:txBody>
          <a:bodyPr lIns="117825" tIns="117825" rIns="117825" bIns="117825" anchor="t" anchorCtr="0"/>
          <a:lstStyle>
            <a:lvl1pPr marL="444500" marR="0" indent="-254000" algn="l" rtl="0">
              <a:lnSpc>
                <a:spcPct val="150000"/>
              </a:lnSpc>
              <a:spcBef>
                <a:spcPts val="800"/>
              </a:spcBef>
              <a:spcAft>
                <a:spcPts val="0"/>
              </a:spcAft>
              <a:buSzPct val="100000"/>
              <a:buFont typeface="Gloria Hallelujah"/>
              <a:buChar char="●"/>
              <a:defRPr sz="2700">
                <a:latin typeface="Gloria Hallelujah"/>
                <a:ea typeface="Gloria Hallelujah"/>
                <a:cs typeface="Gloria Hallelujah"/>
                <a:sym typeface="Gloria Hallelujah"/>
              </a:defRPr>
            </a:lvl1pPr>
            <a:lvl2pPr marL="952500" marR="0" indent="-190500" algn="l" rtl="0">
              <a:lnSpc>
                <a:spcPct val="150000"/>
              </a:lnSpc>
              <a:spcBef>
                <a:spcPts val="700"/>
              </a:spcBef>
              <a:spcAft>
                <a:spcPts val="0"/>
              </a:spcAft>
              <a:buSzPct val="100000"/>
              <a:buFont typeface="Gloria Hallelujah"/>
              <a:buChar char="●"/>
              <a:defRPr sz="2700">
                <a:latin typeface="Gloria Hallelujah"/>
                <a:ea typeface="Gloria Hallelujah"/>
                <a:cs typeface="Gloria Hallelujah"/>
                <a:sym typeface="Gloria Hallelujah"/>
              </a:defRPr>
            </a:lvl2pPr>
            <a:lvl3pPr marL="1473200" marR="0" indent="-165100" algn="l" rtl="0">
              <a:lnSpc>
                <a:spcPct val="150000"/>
              </a:lnSpc>
              <a:spcBef>
                <a:spcPts val="600"/>
              </a:spcBef>
              <a:spcAft>
                <a:spcPts val="0"/>
              </a:spcAft>
              <a:buSzPct val="100000"/>
              <a:buFont typeface="Gloria Hallelujah"/>
              <a:buChar char="●"/>
              <a:defRPr sz="2700">
                <a:latin typeface="Gloria Hallelujah"/>
                <a:ea typeface="Gloria Hallelujah"/>
                <a:cs typeface="Gloria Hallelujah"/>
                <a:sym typeface="Gloria Hallelujah"/>
              </a:defRPr>
            </a:lvl3pPr>
            <a:lvl4pPr marL="2070100" marR="0" indent="-139700" algn="l" rtl="0">
              <a:lnSpc>
                <a:spcPct val="150000"/>
              </a:lnSpc>
              <a:spcBef>
                <a:spcPts val="500"/>
              </a:spcBef>
              <a:spcAft>
                <a:spcPts val="0"/>
              </a:spcAft>
              <a:buSzPct val="100000"/>
              <a:buFont typeface="Gloria Hallelujah"/>
              <a:buChar char="•"/>
              <a:defRPr sz="2700">
                <a:latin typeface="Gloria Hallelujah"/>
                <a:ea typeface="Gloria Hallelujah"/>
                <a:cs typeface="Gloria Hallelujah"/>
                <a:sym typeface="Gloria Hallelujah"/>
              </a:defRPr>
            </a:lvl4pPr>
            <a:lvl5pPr marL="2654300" marR="0" indent="-127000" algn="l" rtl="0">
              <a:lnSpc>
                <a:spcPct val="150000"/>
              </a:lnSpc>
              <a:spcBef>
                <a:spcPts val="500"/>
              </a:spcBef>
              <a:spcAft>
                <a:spcPts val="0"/>
              </a:spcAft>
              <a:buSzPct val="100000"/>
              <a:buFont typeface="Gloria Hallelujah"/>
              <a:buChar char="–"/>
              <a:defRPr sz="2700">
                <a:latin typeface="Gloria Hallelujah"/>
                <a:ea typeface="Gloria Hallelujah"/>
                <a:cs typeface="Gloria Hallelujah"/>
                <a:sym typeface="Gloria Hallelujah"/>
              </a:defRPr>
            </a:lvl5pPr>
            <a:lvl6pPr marL="3238500" marR="0" indent="-127000" algn="l" rtl="0">
              <a:lnSpc>
                <a:spcPct val="150000"/>
              </a:lnSpc>
              <a:spcBef>
                <a:spcPts val="500"/>
              </a:spcBef>
              <a:spcAft>
                <a:spcPts val="0"/>
              </a:spcAft>
              <a:buSzPct val="100000"/>
              <a:buFont typeface="Gloria Hallelujah"/>
              <a:buChar char="–"/>
              <a:defRPr sz="2700">
                <a:latin typeface="Gloria Hallelujah"/>
                <a:ea typeface="Gloria Hallelujah"/>
                <a:cs typeface="Gloria Hallelujah"/>
                <a:sym typeface="Gloria Hallelujah"/>
              </a:defRPr>
            </a:lvl6pPr>
            <a:lvl7pPr marL="3822700" marR="0" indent="-127000" algn="l" rtl="0">
              <a:lnSpc>
                <a:spcPct val="150000"/>
              </a:lnSpc>
              <a:spcBef>
                <a:spcPts val="500"/>
              </a:spcBef>
              <a:spcAft>
                <a:spcPts val="0"/>
              </a:spcAft>
              <a:buSzPct val="100000"/>
              <a:buFont typeface="Gloria Hallelujah"/>
              <a:buChar char="–"/>
              <a:defRPr sz="2700">
                <a:latin typeface="Gloria Hallelujah"/>
                <a:ea typeface="Gloria Hallelujah"/>
                <a:cs typeface="Gloria Hallelujah"/>
                <a:sym typeface="Gloria Hallelujah"/>
              </a:defRPr>
            </a:lvl7pPr>
            <a:lvl8pPr marL="4419600" marR="0" indent="-127000" algn="l" rtl="0">
              <a:lnSpc>
                <a:spcPct val="150000"/>
              </a:lnSpc>
              <a:spcBef>
                <a:spcPts val="500"/>
              </a:spcBef>
              <a:spcAft>
                <a:spcPts val="0"/>
              </a:spcAft>
              <a:buSzPct val="100000"/>
              <a:buFont typeface="Gloria Hallelujah"/>
              <a:buChar char="–"/>
              <a:defRPr sz="2700">
                <a:latin typeface="Gloria Hallelujah"/>
                <a:ea typeface="Gloria Hallelujah"/>
                <a:cs typeface="Gloria Hallelujah"/>
                <a:sym typeface="Gloria Hallelujah"/>
              </a:defRPr>
            </a:lvl8pPr>
            <a:lvl9pPr marL="5016500" marR="0" indent="-139700" algn="l" rtl="0">
              <a:lnSpc>
                <a:spcPct val="150000"/>
              </a:lnSpc>
              <a:spcBef>
                <a:spcPts val="500"/>
              </a:spcBef>
              <a:spcAft>
                <a:spcPts val="0"/>
              </a:spcAft>
              <a:buSzPct val="100000"/>
              <a:buFont typeface="Gloria Hallelujah"/>
              <a:buChar char="–"/>
              <a:defRPr sz="2700">
                <a:latin typeface="Gloria Hallelujah"/>
                <a:ea typeface="Gloria Hallelujah"/>
                <a:cs typeface="Gloria Hallelujah"/>
                <a:sym typeface="Gloria Hallelujah"/>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Lst>
  <p:hf sldNum="0" hdr="0" ftr="0" dt="0"/>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30.jpeg"/></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jpeg"/><Relationship Id="rId1" Type="http://schemas.openxmlformats.org/officeDocument/2006/relationships/slideLayout" Target="../slideLayouts/slideLayout1.xml"/><Relationship Id="rId5" Type="http://schemas.openxmlformats.org/officeDocument/2006/relationships/image" Target="../media/image34.png"/><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customXml" Target="../ink/ink1.xml"/><Relationship Id="rId7" Type="http://schemas.openxmlformats.org/officeDocument/2006/relationships/customXml" Target="../ink/ink3.xml"/><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customXml" Target="../ink/ink2.xml"/><Relationship Id="rId10" Type="http://schemas.openxmlformats.org/officeDocument/2006/relationships/image" Target="../media/image5.png"/><Relationship Id="rId4" Type="http://schemas.openxmlformats.org/officeDocument/2006/relationships/image" Target="../media/image2.png"/><Relationship Id="rId9" Type="http://schemas.openxmlformats.org/officeDocument/2006/relationships/customXml" Target="../ink/ink4.xml"/></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36.jpeg"/></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38.gif"/><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xml"/><Relationship Id="rId4" Type="http://schemas.openxmlformats.org/officeDocument/2006/relationships/image" Target="../media/image41.png"/></Relationships>
</file>

<file path=ppt/slides/_rels/slide2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1.xml"/><Relationship Id="rId5" Type="http://schemas.openxmlformats.org/officeDocument/2006/relationships/image" Target="../media/image9.svg"/><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5.svg"/><Relationship Id="rId18" Type="http://schemas.openxmlformats.org/officeDocument/2006/relationships/image" Target="../media/image18.png"/><Relationship Id="rId3" Type="http://schemas.openxmlformats.org/officeDocument/2006/relationships/hyperlink" Target="https://www.publicdomainpictures.net/view-image.php?image=207276&amp;picture=woman-with-a-headset" TargetMode="External"/><Relationship Id="rId21" Type="http://schemas.openxmlformats.org/officeDocument/2006/relationships/hyperlink" Target="https://pixabay.com/en/devil-red-demon-cartoon-satan-29973/" TargetMode="External"/><Relationship Id="rId7" Type="http://schemas.openxmlformats.org/officeDocument/2006/relationships/image" Target="../media/image7.svg"/><Relationship Id="rId12" Type="http://schemas.openxmlformats.org/officeDocument/2006/relationships/image" Target="../media/image14.png"/><Relationship Id="rId17" Type="http://schemas.openxmlformats.org/officeDocument/2006/relationships/image" Target="../media/image17.png"/><Relationship Id="rId2" Type="http://schemas.openxmlformats.org/officeDocument/2006/relationships/image" Target="../media/image10.jpg"/><Relationship Id="rId16" Type="http://schemas.openxmlformats.org/officeDocument/2006/relationships/customXml" Target="../ink/ink6.xml"/><Relationship Id="rId20" Type="http://schemas.openxmlformats.org/officeDocument/2006/relationships/image" Target="../media/image20.png"/><Relationship Id="rId1" Type="http://schemas.openxmlformats.org/officeDocument/2006/relationships/slideLayout" Target="../slideLayouts/slideLayout1.xml"/><Relationship Id="rId6" Type="http://schemas.openxmlformats.org/officeDocument/2006/relationships/image" Target="../media/image6.png"/><Relationship Id="rId11" Type="http://schemas.openxmlformats.org/officeDocument/2006/relationships/image" Target="../media/image13.svg"/><Relationship Id="rId5" Type="http://schemas.openxmlformats.org/officeDocument/2006/relationships/hyperlink" Target="https://pxhere.com/en/photo/1079382" TargetMode="External"/><Relationship Id="rId15" Type="http://schemas.openxmlformats.org/officeDocument/2006/relationships/image" Target="../media/image16.png"/><Relationship Id="rId10" Type="http://schemas.openxmlformats.org/officeDocument/2006/relationships/image" Target="../media/image12.png"/><Relationship Id="rId19" Type="http://schemas.openxmlformats.org/officeDocument/2006/relationships/image" Target="../media/image19.svg"/><Relationship Id="rId4" Type="http://schemas.openxmlformats.org/officeDocument/2006/relationships/image" Target="../media/image11.jpg"/><Relationship Id="rId9" Type="http://schemas.openxmlformats.org/officeDocument/2006/relationships/image" Target="../media/image9.svg"/><Relationship Id="rId14" Type="http://schemas.openxmlformats.org/officeDocument/2006/relationships/customXml" Target="../ink/ink5.xml"/></Relationships>
</file>

<file path=ppt/slides/_rels/slide4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image" Target="../media/image21.gif"/><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
        <p:cNvGrpSpPr/>
        <p:nvPr/>
      </p:nvGrpSpPr>
      <p:grpSpPr>
        <a:xfrm>
          <a:off x="0" y="0"/>
          <a:ext cx="0" cy="0"/>
          <a:chOff x="0" y="0"/>
          <a:chExt cx="0" cy="0"/>
        </a:xfrm>
      </p:grpSpPr>
      <p:cxnSp>
        <p:nvCxnSpPr>
          <p:cNvPr id="15" name="Shape 15"/>
          <p:cNvCxnSpPr/>
          <p:nvPr/>
        </p:nvCxnSpPr>
        <p:spPr>
          <a:xfrm>
            <a:off x="864250" y="2366375"/>
            <a:ext cx="10124100" cy="0"/>
          </a:xfrm>
          <a:prstGeom prst="straightConnector1">
            <a:avLst/>
          </a:prstGeom>
          <a:noFill/>
          <a:ln w="38100" cap="flat" cmpd="sng">
            <a:solidFill>
              <a:srgbClr val="000000"/>
            </a:solidFill>
            <a:prstDash val="solid"/>
            <a:round/>
            <a:headEnd type="none" w="lg" len="lg"/>
            <a:tailEnd type="none" w="lg" len="lg"/>
          </a:ln>
        </p:spPr>
      </p:cxnSp>
      <p:sp>
        <p:nvSpPr>
          <p:cNvPr id="17" name="Shape 17"/>
          <p:cNvSpPr txBox="1"/>
          <p:nvPr/>
        </p:nvSpPr>
        <p:spPr>
          <a:xfrm>
            <a:off x="944883" y="663066"/>
            <a:ext cx="10363200" cy="1143000"/>
          </a:xfrm>
          <a:prstGeom prst="rect">
            <a:avLst/>
          </a:prstGeom>
          <a:noFill/>
          <a:ln>
            <a:noFill/>
          </a:ln>
        </p:spPr>
        <p:txBody>
          <a:bodyPr lIns="117825" tIns="117825" rIns="117825" bIns="117825" anchor="ctr" anchorCtr="0">
            <a:noAutofit/>
          </a:bodyPr>
          <a:lstStyle/>
          <a:p>
            <a:pPr lvl="0" rtl="0">
              <a:lnSpc>
                <a:spcPct val="150000"/>
              </a:lnSpc>
              <a:spcBef>
                <a:spcPts val="0"/>
              </a:spcBef>
              <a:buNone/>
            </a:pPr>
            <a:r>
              <a:rPr lang="en-US" sz="4800" b="1">
                <a:solidFill>
                  <a:srgbClr val="9B37AA"/>
                </a:solidFill>
                <a:latin typeface="Questrial"/>
                <a:ea typeface="Questrial"/>
                <a:cs typeface="Questrial"/>
                <a:sym typeface="Questrial"/>
              </a:rPr>
              <a:t>Public Key Algorithms</a:t>
            </a:r>
          </a:p>
        </p:txBody>
      </p:sp>
      <p:sp>
        <p:nvSpPr>
          <p:cNvPr id="18" name="Shape 18"/>
          <p:cNvSpPr txBox="1"/>
          <p:nvPr/>
        </p:nvSpPr>
        <p:spPr>
          <a:xfrm>
            <a:off x="883823" y="866327"/>
            <a:ext cx="6616499" cy="2000100"/>
          </a:xfrm>
          <a:prstGeom prst="rect">
            <a:avLst/>
          </a:prstGeom>
          <a:noFill/>
          <a:ln>
            <a:noFill/>
          </a:ln>
        </p:spPr>
        <p:txBody>
          <a:bodyPr lIns="60950" tIns="60950" rIns="60950" bIns="60950" anchor="ctr" anchorCtr="0">
            <a:noAutofit/>
          </a:bodyPr>
          <a:lstStyle/>
          <a:p>
            <a:pPr lvl="0" rtl="0">
              <a:lnSpc>
                <a:spcPct val="150000"/>
              </a:lnSpc>
              <a:spcBef>
                <a:spcPts val="0"/>
              </a:spcBef>
              <a:buNone/>
            </a:pPr>
            <a:r>
              <a:rPr lang="en-US" sz="4000" b="1">
                <a:solidFill>
                  <a:srgbClr val="000000"/>
                </a:solidFill>
                <a:latin typeface="Questrial"/>
                <a:ea typeface="Questrial"/>
                <a:cs typeface="Questrial"/>
                <a:sym typeface="Questrial"/>
              </a:rPr>
              <a:t> Lesson Introduction</a:t>
            </a:r>
          </a:p>
        </p:txBody>
      </p:sp>
      <p:sp>
        <p:nvSpPr>
          <p:cNvPr id="19" name="Shape 19"/>
          <p:cNvSpPr txBox="1"/>
          <p:nvPr/>
        </p:nvSpPr>
        <p:spPr>
          <a:xfrm>
            <a:off x="781200" y="2840149"/>
            <a:ext cx="8576160" cy="2722439"/>
          </a:xfrm>
          <a:prstGeom prst="rect">
            <a:avLst/>
          </a:prstGeom>
          <a:noFill/>
          <a:ln>
            <a:noFill/>
          </a:ln>
        </p:spPr>
        <p:txBody>
          <a:bodyPr lIns="117825" tIns="117825" rIns="117825" bIns="117825" anchor="t" anchorCtr="0">
            <a:noAutofit/>
          </a:bodyPr>
          <a:lstStyle/>
          <a:p>
            <a:pPr marL="457200" lvl="0" indent="-381000" rtl="0">
              <a:spcBef>
                <a:spcPts val="0"/>
              </a:spcBef>
              <a:buClr>
                <a:srgbClr val="6B9462"/>
              </a:buClr>
              <a:buSzPct val="100000"/>
              <a:buFont typeface="Questrial"/>
              <a:buChar char="●"/>
            </a:pPr>
            <a:r>
              <a:rPr lang="en-US" sz="2400" b="1" dirty="0">
                <a:solidFill>
                  <a:srgbClr val="6B9462"/>
                </a:solidFill>
                <a:latin typeface="Questrial"/>
                <a:ea typeface="Questrial"/>
                <a:cs typeface="Questrial"/>
                <a:sym typeface="Questrial"/>
              </a:rPr>
              <a:t>Modular arithmetic</a:t>
            </a:r>
          </a:p>
          <a:p>
            <a:pPr lvl="0" rtl="0">
              <a:spcBef>
                <a:spcPts val="0"/>
              </a:spcBef>
              <a:buNone/>
            </a:pPr>
            <a:endParaRPr sz="2400" b="1" dirty="0">
              <a:solidFill>
                <a:srgbClr val="6B9462"/>
              </a:solidFill>
              <a:latin typeface="Questrial"/>
              <a:ea typeface="Questrial"/>
              <a:cs typeface="Questrial"/>
              <a:sym typeface="Questrial"/>
            </a:endParaRPr>
          </a:p>
          <a:p>
            <a:pPr marL="457200" lvl="0" indent="-381000" rtl="0">
              <a:spcBef>
                <a:spcPts val="0"/>
              </a:spcBef>
              <a:buClr>
                <a:srgbClr val="6B9462"/>
              </a:buClr>
              <a:buSzPct val="100000"/>
              <a:buFont typeface="Questrial"/>
              <a:buChar char="●"/>
            </a:pPr>
            <a:r>
              <a:rPr lang="en-US" sz="2400" b="1" dirty="0">
                <a:solidFill>
                  <a:srgbClr val="6B9462"/>
                </a:solidFill>
                <a:latin typeface="Questrial"/>
                <a:ea typeface="Questrial"/>
                <a:cs typeface="Questrial"/>
                <a:sym typeface="Questrial"/>
              </a:rPr>
              <a:t>RSA</a:t>
            </a:r>
          </a:p>
          <a:p>
            <a:pPr lvl="0" rtl="0">
              <a:spcBef>
                <a:spcPts val="0"/>
              </a:spcBef>
              <a:buNone/>
            </a:pPr>
            <a:endParaRPr sz="2400" b="1" dirty="0">
              <a:solidFill>
                <a:srgbClr val="6B9462"/>
              </a:solidFill>
              <a:latin typeface="Questrial"/>
              <a:ea typeface="Questrial"/>
              <a:cs typeface="Questrial"/>
              <a:sym typeface="Questrial"/>
            </a:endParaRPr>
          </a:p>
          <a:p>
            <a:pPr marL="457200" lvl="0" indent="-381000" rtl="0">
              <a:spcBef>
                <a:spcPts val="0"/>
              </a:spcBef>
              <a:buClr>
                <a:srgbClr val="6B9462"/>
              </a:buClr>
              <a:buSzPct val="100000"/>
              <a:buFont typeface="Questrial"/>
              <a:buChar char="●"/>
            </a:pPr>
            <a:r>
              <a:rPr lang="en-US" sz="2400" b="1" dirty="0">
                <a:solidFill>
                  <a:srgbClr val="6B9462"/>
                </a:solidFill>
                <a:latin typeface="Questrial"/>
                <a:ea typeface="Questrial"/>
                <a:cs typeface="Questrial"/>
                <a:sym typeface="Questrial"/>
              </a:rPr>
              <a:t>Diffie-Hellman</a:t>
            </a:r>
          </a:p>
          <a:p>
            <a:pPr marL="76200" lvl="0" rtl="0">
              <a:spcBef>
                <a:spcPts val="0"/>
              </a:spcBef>
              <a:buClr>
                <a:srgbClr val="6B9462"/>
              </a:buClr>
              <a:buSzPct val="100000"/>
            </a:pPr>
            <a:endParaRPr lang="en-US" sz="2400" b="1" dirty="0">
              <a:solidFill>
                <a:srgbClr val="6B9462"/>
              </a:solidFill>
              <a:latin typeface="Questrial"/>
              <a:ea typeface="Questrial"/>
              <a:cs typeface="Questrial"/>
              <a:sym typeface="Questrial"/>
            </a:endParaRPr>
          </a:p>
          <a:p>
            <a:pPr marL="457200" lvl="0" indent="-381000" rtl="0">
              <a:spcBef>
                <a:spcPts val="0"/>
              </a:spcBef>
              <a:buClr>
                <a:srgbClr val="6B9462"/>
              </a:buClr>
              <a:buSzPct val="100000"/>
              <a:buFont typeface="Questrial"/>
              <a:buChar char="●"/>
            </a:pPr>
            <a:r>
              <a:rPr lang="en-US" sz="2400" b="1" dirty="0" err="1">
                <a:solidFill>
                  <a:srgbClr val="6B9462"/>
                </a:solidFill>
                <a:latin typeface="Questrial"/>
                <a:ea typeface="Questrial"/>
                <a:cs typeface="Questrial"/>
                <a:sym typeface="Questrial"/>
              </a:rPr>
              <a:t>ElGamal</a:t>
            </a:r>
            <a:endParaRPr lang="en-US" sz="2400" b="1" dirty="0">
              <a:solidFill>
                <a:srgbClr val="6B9462"/>
              </a:solidFill>
              <a:latin typeface="Questrial"/>
              <a:ea typeface="Questrial"/>
              <a:cs typeface="Questrial"/>
              <a:sym typeface="Questrial"/>
            </a:endParaRPr>
          </a:p>
          <a:p>
            <a:pPr marL="457200" lvl="0" indent="-381000" rtl="0">
              <a:spcBef>
                <a:spcPts val="0"/>
              </a:spcBef>
              <a:buClr>
                <a:srgbClr val="6B9462"/>
              </a:buClr>
              <a:buSzPct val="100000"/>
              <a:buFont typeface="Questrial"/>
              <a:buChar char="●"/>
            </a:pPr>
            <a:endParaRPr lang="en-US" sz="2400" b="1" dirty="0">
              <a:solidFill>
                <a:srgbClr val="6B9462"/>
              </a:solidFill>
              <a:latin typeface="Questrial"/>
              <a:ea typeface="Questrial"/>
              <a:cs typeface="Questrial"/>
              <a:sym typeface="Questrial"/>
            </a:endParaRPr>
          </a:p>
          <a:p>
            <a:pPr marL="457200" lvl="0" indent="-381000" rtl="0">
              <a:spcBef>
                <a:spcPts val="0"/>
              </a:spcBef>
              <a:buClr>
                <a:srgbClr val="6B9462"/>
              </a:buClr>
              <a:buSzPct val="100000"/>
              <a:buFont typeface="Questrial"/>
              <a:buChar char="●"/>
            </a:pPr>
            <a:r>
              <a:rPr lang="en-US" sz="2400" b="1" dirty="0">
                <a:solidFill>
                  <a:srgbClr val="6B9462"/>
                </a:solidFill>
                <a:latin typeface="Questrial"/>
                <a:ea typeface="Questrial"/>
                <a:cs typeface="Questrial"/>
                <a:sym typeface="Questrial"/>
              </a:rPr>
              <a:t>IND-CPA, IND-CCA-1, IND-CCA-2 Security</a:t>
            </a:r>
          </a:p>
        </p:txBody>
      </p:sp>
    </p:spTree>
  </p:cSld>
  <p:clrMapOvr>
    <a:masterClrMapping/>
  </p:clrMapOvr>
  <p:transition spd="slow">
    <p:cut/>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Shape 59"/>
          <p:cNvSpPr txBox="1">
            <a:spLocks noGrp="1"/>
          </p:cNvSpPr>
          <p:nvPr>
            <p:ph type="body" idx="1"/>
          </p:nvPr>
        </p:nvSpPr>
        <p:spPr>
          <a:xfrm>
            <a:off x="4323625" y="1486925"/>
            <a:ext cx="6913199" cy="4599900"/>
          </a:xfrm>
          <a:prstGeom prst="rect">
            <a:avLst/>
          </a:prstGeom>
        </p:spPr>
        <p:txBody>
          <a:bodyPr lIns="117825" tIns="117825" rIns="117825" bIns="117825" anchor="t" anchorCtr="0">
            <a:noAutofit/>
          </a:bodyPr>
          <a:lstStyle/>
          <a:p>
            <a:pPr marL="342900" lvl="0" indent="-200025" rtl="0">
              <a:lnSpc>
                <a:spcPct val="115000"/>
              </a:lnSpc>
              <a:spcBef>
                <a:spcPts val="600"/>
              </a:spcBef>
              <a:buClr>
                <a:srgbClr val="6B9462"/>
              </a:buClr>
              <a:buSzPct val="100000"/>
              <a:buFont typeface="Gloria Hallelujah"/>
            </a:pPr>
            <a:r>
              <a:rPr lang="en-US" sz="3000" b="1">
                <a:solidFill>
                  <a:srgbClr val="6B9462"/>
                </a:solidFill>
              </a:rPr>
              <a:t>Use Euclid’s algorithm to find inverse</a:t>
            </a:r>
          </a:p>
          <a:p>
            <a:pPr marL="742950" lvl="1" indent="-161925" rtl="0">
              <a:lnSpc>
                <a:spcPct val="115000"/>
              </a:lnSpc>
              <a:spcBef>
                <a:spcPts val="520"/>
              </a:spcBef>
              <a:buClr>
                <a:schemeClr val="dk1"/>
              </a:buClr>
              <a:buSzPct val="100000"/>
              <a:buFont typeface="Gloria Hallelujah"/>
            </a:pPr>
            <a:r>
              <a:rPr lang="en-US" sz="3000">
                <a:solidFill>
                  <a:schemeClr val="dk1"/>
                </a:solidFill>
              </a:rPr>
              <a:t>Given x, n, it finds y such that </a:t>
            </a:r>
            <a:r>
              <a:rPr lang="en-US" sz="3000" err="1">
                <a:solidFill>
                  <a:schemeClr val="dk1"/>
                </a:solidFill>
              </a:rPr>
              <a:t>x×y</a:t>
            </a:r>
            <a:r>
              <a:rPr lang="en-US" sz="3000">
                <a:solidFill>
                  <a:schemeClr val="dk1"/>
                </a:solidFill>
              </a:rPr>
              <a:t> mod n = 1</a:t>
            </a:r>
            <a:endParaRPr sz="3000">
              <a:solidFill>
                <a:schemeClr val="dk1"/>
              </a:solidFill>
            </a:endParaRPr>
          </a:p>
          <a:p>
            <a:pPr marL="342900" lvl="0" indent="-200025" rtl="0">
              <a:lnSpc>
                <a:spcPct val="115000"/>
              </a:lnSpc>
              <a:spcBef>
                <a:spcPts val="600"/>
              </a:spcBef>
              <a:buClr>
                <a:schemeClr val="dk1"/>
              </a:buClr>
              <a:buSzPct val="100000"/>
              <a:buFont typeface="Gloria Hallelujah"/>
            </a:pPr>
            <a:r>
              <a:rPr lang="en-US" sz="3000" b="1">
                <a:solidFill>
                  <a:srgbClr val="6B9462"/>
                </a:solidFill>
              </a:rPr>
              <a:t>Only the numbers relatively prime to n</a:t>
            </a:r>
            <a:r>
              <a:rPr lang="en-US" sz="3000">
                <a:solidFill>
                  <a:schemeClr val="dk1"/>
                </a:solidFill>
              </a:rPr>
              <a:t> has MOD n multiplicative inverse</a:t>
            </a:r>
            <a:endParaRPr lang="tr-TR" sz="3000">
              <a:solidFill>
                <a:schemeClr val="dk1"/>
              </a:solidFill>
            </a:endParaRPr>
          </a:p>
          <a:p>
            <a:pPr marL="342900" lvl="0" indent="-200025">
              <a:lnSpc>
                <a:spcPct val="115000"/>
              </a:lnSpc>
              <a:spcBef>
                <a:spcPts val="600"/>
              </a:spcBef>
              <a:buClr>
                <a:schemeClr val="dk1"/>
              </a:buClr>
            </a:pPr>
            <a:r>
              <a:rPr lang="en-US" sz="3200" b="1">
                <a:solidFill>
                  <a:srgbClr val="6B9462"/>
                </a:solidFill>
              </a:rPr>
              <a:t>x is relatively prime to n</a:t>
            </a:r>
            <a:r>
              <a:rPr lang="en-US" sz="3200">
                <a:solidFill>
                  <a:schemeClr val="dk1"/>
                </a:solidFill>
              </a:rPr>
              <a:t>: no common factor other than 1</a:t>
            </a:r>
            <a:endParaRPr lang="en-US" sz="3000">
              <a:solidFill>
                <a:schemeClr val="dk1"/>
              </a:solidFill>
            </a:endParaRPr>
          </a:p>
          <a:p>
            <a:pPr marL="457200" lvl="0" indent="0" rtl="0">
              <a:lnSpc>
                <a:spcPct val="115000"/>
              </a:lnSpc>
              <a:spcBef>
                <a:spcPts val="520"/>
              </a:spcBef>
              <a:buNone/>
            </a:pPr>
            <a:endParaRPr sz="3000">
              <a:solidFill>
                <a:schemeClr val="dk1"/>
              </a:solidFill>
            </a:endParaRPr>
          </a:p>
        </p:txBody>
      </p:sp>
      <p:sp>
        <p:nvSpPr>
          <p:cNvPr id="60" name="Shape 60"/>
          <p:cNvSpPr txBox="1">
            <a:spLocks noGrp="1"/>
          </p:cNvSpPr>
          <p:nvPr>
            <p:ph type="title"/>
          </p:nvPr>
        </p:nvSpPr>
        <p:spPr>
          <a:xfrm>
            <a:off x="812241" y="228600"/>
            <a:ext cx="10363200" cy="1143000"/>
          </a:xfrm>
          <a:prstGeom prst="rect">
            <a:avLst/>
          </a:prstGeom>
        </p:spPr>
        <p:txBody>
          <a:bodyPr lIns="117825" tIns="117825" rIns="117825" bIns="117825" anchor="ctr" anchorCtr="0">
            <a:noAutofit/>
          </a:bodyPr>
          <a:lstStyle/>
          <a:p>
            <a:pPr lvl="0" rtl="0">
              <a:lnSpc>
                <a:spcPct val="100000"/>
              </a:lnSpc>
              <a:spcBef>
                <a:spcPts val="0"/>
              </a:spcBef>
              <a:buNone/>
            </a:pPr>
            <a:r>
              <a:rPr lang="en-US">
                <a:solidFill>
                  <a:srgbClr val="9B37AA"/>
                </a:solidFill>
              </a:rPr>
              <a:t>Modular Multiplication</a:t>
            </a:r>
          </a:p>
        </p:txBody>
      </p:sp>
      <p:pic>
        <p:nvPicPr>
          <p:cNvPr id="61" name="Shape 61"/>
          <p:cNvPicPr preferRelativeResize="0"/>
          <p:nvPr/>
        </p:nvPicPr>
        <p:blipFill>
          <a:blip r:embed="rId3">
            <a:alphaModFix/>
          </a:blip>
          <a:stretch>
            <a:fillRect/>
          </a:stretch>
        </p:blipFill>
        <p:spPr>
          <a:xfrm>
            <a:off x="397275" y="1486937"/>
            <a:ext cx="3746549" cy="4059174"/>
          </a:xfrm>
          <a:prstGeom prst="rect">
            <a:avLst/>
          </a:prstGeom>
          <a:noFill/>
          <a:ln>
            <a:noFill/>
          </a:ln>
        </p:spPr>
      </p:pic>
    </p:spTree>
  </p:cSld>
  <p:clrMapOvr>
    <a:masterClrMapping/>
  </p:clrMapOvr>
  <p:transition spd="slow">
    <p:cut/>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Shape 67"/>
          <p:cNvSpPr txBox="1">
            <a:spLocks noGrp="1"/>
          </p:cNvSpPr>
          <p:nvPr>
            <p:ph type="title"/>
          </p:nvPr>
        </p:nvSpPr>
        <p:spPr>
          <a:xfrm>
            <a:off x="3250624" y="930825"/>
            <a:ext cx="8701799" cy="1143000"/>
          </a:xfrm>
          <a:prstGeom prst="rect">
            <a:avLst/>
          </a:prstGeom>
        </p:spPr>
        <p:txBody>
          <a:bodyPr lIns="117825" tIns="117825" rIns="117825" bIns="117825" anchor="ctr" anchorCtr="0">
            <a:noAutofit/>
          </a:bodyPr>
          <a:lstStyle/>
          <a:p>
            <a:pPr lvl="0" algn="l" rtl="0">
              <a:lnSpc>
                <a:spcPct val="100000"/>
              </a:lnSpc>
              <a:spcBef>
                <a:spcPts val="0"/>
              </a:spcBef>
              <a:buNone/>
            </a:pPr>
            <a:r>
              <a:rPr lang="en-US">
                <a:solidFill>
                  <a:srgbClr val="9B37AA"/>
                </a:solidFill>
              </a:rPr>
              <a:t>Modular Multiplication Quiz</a:t>
            </a:r>
          </a:p>
        </p:txBody>
      </p:sp>
      <p:sp>
        <p:nvSpPr>
          <p:cNvPr id="68" name="Shape 68"/>
          <p:cNvSpPr txBox="1">
            <a:spLocks noGrp="1"/>
          </p:cNvSpPr>
          <p:nvPr>
            <p:ph type="body" idx="1"/>
          </p:nvPr>
        </p:nvSpPr>
        <p:spPr>
          <a:xfrm>
            <a:off x="1775349" y="2881725"/>
            <a:ext cx="9028500" cy="1143000"/>
          </a:xfrm>
          <a:prstGeom prst="rect">
            <a:avLst/>
          </a:prstGeom>
        </p:spPr>
        <p:txBody>
          <a:bodyPr lIns="117825" tIns="117825" rIns="117825" bIns="117825" anchor="t" anchorCtr="0">
            <a:noAutofit/>
          </a:bodyPr>
          <a:lstStyle/>
          <a:p>
            <a:pPr marL="0" lvl="0" indent="0" rtl="0">
              <a:lnSpc>
                <a:spcPct val="100000"/>
              </a:lnSpc>
              <a:spcBef>
                <a:spcPts val="0"/>
              </a:spcBef>
              <a:buClr>
                <a:schemeClr val="dk1"/>
              </a:buClr>
              <a:buSzPct val="36666"/>
              <a:buFont typeface="Arial"/>
              <a:buNone/>
            </a:pPr>
            <a:r>
              <a:rPr lang="en-US" sz="3000">
                <a:solidFill>
                  <a:schemeClr val="dk1"/>
                </a:solidFill>
              </a:rPr>
              <a:t>What is multiplicative inverse of 3 MOD 17?</a:t>
            </a:r>
          </a:p>
        </p:txBody>
      </p:sp>
      <p:pic>
        <p:nvPicPr>
          <p:cNvPr id="69" name="Shape 69"/>
          <p:cNvPicPr preferRelativeResize="0"/>
          <p:nvPr/>
        </p:nvPicPr>
        <p:blipFill>
          <a:blip r:embed="rId3">
            <a:alphaModFix/>
          </a:blip>
          <a:stretch>
            <a:fillRect/>
          </a:stretch>
        </p:blipFill>
        <p:spPr>
          <a:xfrm>
            <a:off x="1441896" y="609571"/>
            <a:ext cx="1617449" cy="1785496"/>
          </a:xfrm>
          <a:prstGeom prst="rect">
            <a:avLst/>
          </a:prstGeom>
          <a:noFill/>
          <a:ln>
            <a:noFill/>
          </a:ln>
        </p:spPr>
      </p:pic>
      <p:sp>
        <p:nvSpPr>
          <p:cNvPr id="70" name="Shape 70"/>
          <p:cNvSpPr txBox="1"/>
          <p:nvPr/>
        </p:nvSpPr>
        <p:spPr>
          <a:xfrm>
            <a:off x="2422025" y="3570450"/>
            <a:ext cx="7140900" cy="1839600"/>
          </a:xfrm>
          <a:prstGeom prst="rect">
            <a:avLst/>
          </a:prstGeom>
          <a:noFill/>
          <a:ln>
            <a:noFill/>
          </a:ln>
        </p:spPr>
        <p:txBody>
          <a:bodyPr lIns="91425" tIns="91425" rIns="91425" bIns="91425" anchor="ctr" anchorCtr="0">
            <a:noAutofit/>
          </a:bodyPr>
          <a:lstStyle/>
          <a:p>
            <a:pPr lvl="0" rtl="0">
              <a:spcBef>
                <a:spcPts val="0"/>
              </a:spcBef>
              <a:buNone/>
            </a:pPr>
            <a:r>
              <a:rPr lang="en-US" sz="3000" b="1">
                <a:solidFill>
                  <a:srgbClr val="6699FF"/>
                </a:solidFill>
                <a:latin typeface="Gloria Hallelujah"/>
                <a:ea typeface="Gloria Hallelujah"/>
                <a:cs typeface="Gloria Hallelujah"/>
                <a:sym typeface="Gloria Hallelujah"/>
              </a:rPr>
              <a:t>Enter an answer in the textbox:</a:t>
            </a:r>
          </a:p>
        </p:txBody>
      </p:sp>
      <p:sp>
        <p:nvSpPr>
          <p:cNvPr id="71" name="Shape 71"/>
          <p:cNvSpPr/>
          <p:nvPr/>
        </p:nvSpPr>
        <p:spPr>
          <a:xfrm>
            <a:off x="2477525" y="4921625"/>
            <a:ext cx="4698300" cy="815099"/>
          </a:xfrm>
          <a:prstGeom prst="rect">
            <a:avLst/>
          </a:prstGeom>
          <a:noFill/>
          <a:ln w="38100" cap="flat" cmpd="sng">
            <a:solidFill>
              <a:srgbClr val="00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Tree>
  </p:cSld>
  <p:clrMapOvr>
    <a:masterClrMapping/>
  </p:clrMapOvr>
  <p:transition spd="slow">
    <p:cut/>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77" name="Shape 77"/>
          <p:cNvSpPr txBox="1">
            <a:spLocks noGrp="1"/>
          </p:cNvSpPr>
          <p:nvPr>
            <p:ph type="title"/>
          </p:nvPr>
        </p:nvSpPr>
        <p:spPr>
          <a:xfrm>
            <a:off x="812241" y="-64464"/>
            <a:ext cx="10363200" cy="1143000"/>
          </a:xfrm>
          <a:prstGeom prst="rect">
            <a:avLst/>
          </a:prstGeom>
        </p:spPr>
        <p:txBody>
          <a:bodyPr lIns="117825" tIns="117825" rIns="117825" bIns="117825" anchor="ctr" anchorCtr="0">
            <a:noAutofit/>
          </a:bodyPr>
          <a:lstStyle/>
          <a:p>
            <a:pPr lvl="0" rtl="0">
              <a:spcBef>
                <a:spcPts val="0"/>
              </a:spcBef>
              <a:buNone/>
            </a:pPr>
            <a:r>
              <a:rPr lang="en-US" dirty="0">
                <a:solidFill>
                  <a:srgbClr val="9B37AA"/>
                </a:solidFill>
              </a:rPr>
              <a:t>Euler’s Totient Function</a:t>
            </a:r>
          </a:p>
        </p:txBody>
      </p:sp>
      <p:sp>
        <p:nvSpPr>
          <p:cNvPr id="78" name="Shape 78"/>
          <p:cNvSpPr txBox="1">
            <a:spLocks noGrp="1"/>
          </p:cNvSpPr>
          <p:nvPr>
            <p:ph type="body" idx="1"/>
          </p:nvPr>
        </p:nvSpPr>
        <p:spPr>
          <a:xfrm>
            <a:off x="1161900" y="2308851"/>
            <a:ext cx="9663899" cy="4152910"/>
          </a:xfrm>
          <a:prstGeom prst="rect">
            <a:avLst/>
          </a:prstGeom>
        </p:spPr>
        <p:txBody>
          <a:bodyPr lIns="117825" tIns="117825" rIns="117825" bIns="117825" anchor="t" anchorCtr="0">
            <a:noAutofit/>
          </a:bodyPr>
          <a:lstStyle/>
          <a:p>
            <a:pPr marL="342900" lvl="0" indent="-190500" rtl="0">
              <a:lnSpc>
                <a:spcPct val="100000"/>
              </a:lnSpc>
              <a:spcBef>
                <a:spcPts val="640"/>
              </a:spcBef>
              <a:buClr>
                <a:schemeClr val="dk1"/>
              </a:buClr>
              <a:buSzPct val="100000"/>
              <a:buFont typeface="Gloria Hallelujah"/>
            </a:pPr>
            <a:r>
              <a:rPr lang="en-US" sz="2800" b="1" dirty="0">
                <a:solidFill>
                  <a:srgbClr val="6B9462"/>
                </a:solidFill>
              </a:rPr>
              <a:t>Totient function </a:t>
            </a:r>
            <a:r>
              <a:rPr lang="en-US" sz="2800" b="1" dirty="0" err="1">
                <a:solidFill>
                  <a:srgbClr val="6B9462"/>
                </a:solidFill>
              </a:rPr>
              <a:t>ø</a:t>
            </a:r>
            <a:r>
              <a:rPr lang="en-US" sz="2800" b="1" dirty="0">
                <a:solidFill>
                  <a:srgbClr val="6B9462"/>
                </a:solidFill>
              </a:rPr>
              <a:t>(n):</a:t>
            </a:r>
            <a:r>
              <a:rPr lang="en-US" sz="2800" dirty="0">
                <a:solidFill>
                  <a:schemeClr val="dk1"/>
                </a:solidFill>
              </a:rPr>
              <a:t> number of integers smaller than n and relatively prime to n </a:t>
            </a:r>
          </a:p>
          <a:p>
            <a:pPr marL="742950" lvl="1" indent="-152400" rtl="0">
              <a:lnSpc>
                <a:spcPct val="100000"/>
              </a:lnSpc>
              <a:spcBef>
                <a:spcPts val="560"/>
              </a:spcBef>
              <a:buClr>
                <a:schemeClr val="dk1"/>
              </a:buClr>
              <a:buSzPct val="100000"/>
              <a:buFont typeface="Gloria Hallelujah"/>
            </a:pPr>
            <a:r>
              <a:rPr lang="en-US" sz="2800" dirty="0">
                <a:solidFill>
                  <a:schemeClr val="dk1"/>
                </a:solidFill>
              </a:rPr>
              <a:t>if n is prime, </a:t>
            </a:r>
            <a:r>
              <a:rPr lang="en-US" sz="2800" dirty="0" err="1">
                <a:solidFill>
                  <a:schemeClr val="dk1"/>
                </a:solidFill>
              </a:rPr>
              <a:t>ø</a:t>
            </a:r>
            <a:r>
              <a:rPr lang="en-US" sz="2800" dirty="0">
                <a:solidFill>
                  <a:schemeClr val="dk1"/>
                </a:solidFill>
              </a:rPr>
              <a:t>(n)=n-1</a:t>
            </a:r>
          </a:p>
          <a:p>
            <a:pPr marL="742950" lvl="1" indent="-152400" rtl="0">
              <a:lnSpc>
                <a:spcPct val="100000"/>
              </a:lnSpc>
              <a:spcBef>
                <a:spcPts val="560"/>
              </a:spcBef>
              <a:buClr>
                <a:schemeClr val="dk1"/>
              </a:buClr>
              <a:buSzPct val="100000"/>
              <a:buFont typeface="Gloria Hallelujah"/>
            </a:pPr>
            <a:r>
              <a:rPr lang="en-US" sz="2800" dirty="0">
                <a:solidFill>
                  <a:schemeClr val="dk1"/>
                </a:solidFill>
              </a:rPr>
              <a:t>if n=</a:t>
            </a:r>
            <a:r>
              <a:rPr lang="en-US" sz="2800" dirty="0" err="1">
                <a:solidFill>
                  <a:schemeClr val="dk1"/>
                </a:solidFill>
              </a:rPr>
              <a:t>p×q</a:t>
            </a:r>
            <a:r>
              <a:rPr lang="en-US" sz="2800" dirty="0">
                <a:solidFill>
                  <a:schemeClr val="dk1"/>
                </a:solidFill>
              </a:rPr>
              <a:t>, and p, q are primes, </a:t>
            </a:r>
            <a:r>
              <a:rPr lang="en-US" sz="2800" dirty="0" err="1">
                <a:solidFill>
                  <a:schemeClr val="dk1"/>
                </a:solidFill>
              </a:rPr>
              <a:t>ø</a:t>
            </a:r>
            <a:r>
              <a:rPr lang="en-US" sz="2800" dirty="0">
                <a:solidFill>
                  <a:schemeClr val="dk1"/>
                </a:solidFill>
              </a:rPr>
              <a:t>(n)=(p-1)(q-1)</a:t>
            </a:r>
          </a:p>
          <a:p>
            <a:pPr marL="742950" lvl="1" indent="-152400" rtl="0">
              <a:lnSpc>
                <a:spcPct val="100000"/>
              </a:lnSpc>
              <a:spcBef>
                <a:spcPts val="560"/>
              </a:spcBef>
              <a:buClr>
                <a:schemeClr val="dk1"/>
              </a:buClr>
              <a:buSzPct val="100000"/>
              <a:buFont typeface="Arial"/>
            </a:pPr>
            <a:r>
              <a:rPr lang="en-US" sz="2800" dirty="0">
                <a:solidFill>
                  <a:schemeClr val="dk1"/>
                </a:solidFill>
              </a:rPr>
              <a:t>if n=</a:t>
            </a:r>
            <a:r>
              <a:rPr lang="en-US" sz="2800" dirty="0" err="1">
                <a:solidFill>
                  <a:schemeClr val="dk1"/>
                </a:solidFill>
              </a:rPr>
              <a:t>p×q</a:t>
            </a:r>
            <a:r>
              <a:rPr lang="en-US" sz="2800" dirty="0">
                <a:solidFill>
                  <a:schemeClr val="dk1"/>
                </a:solidFill>
              </a:rPr>
              <a:t>, and p, q are relative</a:t>
            </a:r>
            <a:r>
              <a:rPr lang="tr-TR" sz="2800" dirty="0" err="1">
                <a:solidFill>
                  <a:schemeClr val="dk1"/>
                </a:solidFill>
              </a:rPr>
              <a:t>ly</a:t>
            </a:r>
            <a:r>
              <a:rPr lang="en-US" sz="2800" dirty="0">
                <a:solidFill>
                  <a:schemeClr val="dk1"/>
                </a:solidFill>
              </a:rPr>
              <a:t> prime to each other, </a:t>
            </a:r>
            <a:r>
              <a:rPr lang="en-US" sz="2800" dirty="0" err="1">
                <a:solidFill>
                  <a:schemeClr val="dk1"/>
                </a:solidFill>
              </a:rPr>
              <a:t>ø</a:t>
            </a:r>
            <a:r>
              <a:rPr lang="en-US" sz="2800" dirty="0">
                <a:solidFill>
                  <a:schemeClr val="dk1"/>
                </a:solidFill>
              </a:rPr>
              <a:t>(n)=</a:t>
            </a:r>
            <a:r>
              <a:rPr lang="en-US" sz="2800" dirty="0" err="1">
                <a:solidFill>
                  <a:schemeClr val="dk1"/>
                </a:solidFill>
              </a:rPr>
              <a:t>ø</a:t>
            </a:r>
            <a:r>
              <a:rPr lang="en-US" sz="2800" dirty="0">
                <a:solidFill>
                  <a:schemeClr val="dk1"/>
                </a:solidFill>
              </a:rPr>
              <a:t>(p)</a:t>
            </a:r>
            <a:r>
              <a:rPr lang="en-US" sz="2800" dirty="0" err="1">
                <a:solidFill>
                  <a:schemeClr val="dk1"/>
                </a:solidFill>
              </a:rPr>
              <a:t>ø</a:t>
            </a:r>
            <a:r>
              <a:rPr lang="en-US" sz="2800" dirty="0">
                <a:solidFill>
                  <a:schemeClr val="dk1"/>
                </a:solidFill>
              </a:rPr>
              <a:t>(q)</a:t>
            </a:r>
          </a:p>
          <a:p>
            <a:pPr lvl="0" rtl="0">
              <a:spcBef>
                <a:spcPts val="0"/>
              </a:spcBef>
              <a:buNone/>
            </a:pPr>
            <a:endParaRPr sz="2800" dirty="0"/>
          </a:p>
        </p:txBody>
      </p:sp>
      <p:pic>
        <p:nvPicPr>
          <p:cNvPr id="79" name="Shape 79"/>
          <p:cNvPicPr preferRelativeResize="0"/>
          <p:nvPr/>
        </p:nvPicPr>
        <p:blipFill>
          <a:blip r:embed="rId3">
            <a:alphaModFix/>
          </a:blip>
          <a:stretch>
            <a:fillRect/>
          </a:stretch>
        </p:blipFill>
        <p:spPr>
          <a:xfrm>
            <a:off x="4654899" y="984149"/>
            <a:ext cx="2677925" cy="1436300"/>
          </a:xfrm>
          <a:prstGeom prst="rect">
            <a:avLst/>
          </a:prstGeom>
          <a:noFill/>
          <a:ln>
            <a:noFill/>
          </a:ln>
        </p:spPr>
      </p:pic>
      <p:pic>
        <p:nvPicPr>
          <p:cNvPr id="2" name="Picture 1">
            <a:extLst>
              <a:ext uri="{FF2B5EF4-FFF2-40B4-BE49-F238E27FC236}">
                <a16:creationId xmlns:a16="http://schemas.microsoft.com/office/drawing/2014/main" id="{C9437CAB-631D-C0FF-0338-81C4CAEB4D8E}"/>
              </a:ext>
            </a:extLst>
          </p:cNvPr>
          <p:cNvPicPr>
            <a:picLocks noChangeAspect="1"/>
          </p:cNvPicPr>
          <p:nvPr/>
        </p:nvPicPr>
        <p:blipFill>
          <a:blip r:embed="rId4"/>
          <a:stretch>
            <a:fillRect/>
          </a:stretch>
        </p:blipFill>
        <p:spPr>
          <a:xfrm>
            <a:off x="1366200" y="5455920"/>
            <a:ext cx="9832717" cy="129248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transition spd="slow">
    <p:cut/>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Shape 85"/>
          <p:cNvSpPr txBox="1">
            <a:spLocks noGrp="1"/>
          </p:cNvSpPr>
          <p:nvPr>
            <p:ph type="title"/>
          </p:nvPr>
        </p:nvSpPr>
        <p:spPr>
          <a:xfrm>
            <a:off x="4166495" y="763650"/>
            <a:ext cx="5054999" cy="1371599"/>
          </a:xfrm>
          <a:prstGeom prst="rect">
            <a:avLst/>
          </a:prstGeom>
        </p:spPr>
        <p:txBody>
          <a:bodyPr lIns="117825" tIns="117825" rIns="117825" bIns="117825" anchor="ctr" anchorCtr="0">
            <a:noAutofit/>
          </a:bodyPr>
          <a:lstStyle/>
          <a:p>
            <a:pPr lvl="0" algn="l" rtl="0">
              <a:spcBef>
                <a:spcPts val="0"/>
              </a:spcBef>
              <a:buNone/>
            </a:pPr>
            <a:r>
              <a:rPr lang="en-US">
                <a:solidFill>
                  <a:srgbClr val="9B37AA"/>
                </a:solidFill>
              </a:rPr>
              <a:t>Totient Quiz</a:t>
            </a:r>
          </a:p>
        </p:txBody>
      </p:sp>
      <p:sp>
        <p:nvSpPr>
          <p:cNvPr id="86" name="Shape 86"/>
          <p:cNvSpPr txBox="1">
            <a:spLocks noGrp="1"/>
          </p:cNvSpPr>
          <p:nvPr>
            <p:ph type="body" idx="1"/>
          </p:nvPr>
        </p:nvSpPr>
        <p:spPr>
          <a:xfrm>
            <a:off x="3124202" y="2780625"/>
            <a:ext cx="6139800" cy="1834799"/>
          </a:xfrm>
          <a:prstGeom prst="rect">
            <a:avLst/>
          </a:prstGeom>
        </p:spPr>
        <p:txBody>
          <a:bodyPr lIns="117825" tIns="117825" rIns="117825" bIns="117825" anchor="t" anchorCtr="0">
            <a:noAutofit/>
          </a:bodyPr>
          <a:lstStyle/>
          <a:p>
            <a:pPr marL="0" lvl="0" indent="0" rtl="0">
              <a:lnSpc>
                <a:spcPct val="100000"/>
              </a:lnSpc>
              <a:spcBef>
                <a:spcPts val="0"/>
              </a:spcBef>
              <a:buNone/>
            </a:pPr>
            <a:r>
              <a:rPr lang="en-US" sz="3000" dirty="0">
                <a:solidFill>
                  <a:schemeClr val="dk1"/>
                </a:solidFill>
              </a:rPr>
              <a:t>If n = 65, what is </a:t>
            </a:r>
            <a:r>
              <a:rPr lang="en-US" sz="3000" dirty="0" err="1">
                <a:solidFill>
                  <a:schemeClr val="dk1"/>
                </a:solidFill>
              </a:rPr>
              <a:t>ø</a:t>
            </a:r>
            <a:r>
              <a:rPr lang="en-US" sz="3000" dirty="0">
                <a:solidFill>
                  <a:schemeClr val="dk1"/>
                </a:solidFill>
              </a:rPr>
              <a:t>(n)? </a:t>
            </a:r>
          </a:p>
        </p:txBody>
      </p:sp>
      <p:pic>
        <p:nvPicPr>
          <p:cNvPr id="87" name="Shape 87"/>
          <p:cNvPicPr preferRelativeResize="0"/>
          <p:nvPr/>
        </p:nvPicPr>
        <p:blipFill>
          <a:blip r:embed="rId3">
            <a:alphaModFix/>
          </a:blip>
          <a:stretch>
            <a:fillRect/>
          </a:stretch>
        </p:blipFill>
        <p:spPr>
          <a:xfrm>
            <a:off x="2477521" y="492996"/>
            <a:ext cx="1617449" cy="1785496"/>
          </a:xfrm>
          <a:prstGeom prst="rect">
            <a:avLst/>
          </a:prstGeom>
          <a:noFill/>
          <a:ln>
            <a:noFill/>
          </a:ln>
        </p:spPr>
      </p:pic>
      <p:sp>
        <p:nvSpPr>
          <p:cNvPr id="88" name="Shape 88"/>
          <p:cNvSpPr txBox="1"/>
          <p:nvPr/>
        </p:nvSpPr>
        <p:spPr>
          <a:xfrm>
            <a:off x="2258750" y="3450700"/>
            <a:ext cx="7140900" cy="1839600"/>
          </a:xfrm>
          <a:prstGeom prst="rect">
            <a:avLst/>
          </a:prstGeom>
          <a:noFill/>
          <a:ln>
            <a:noFill/>
          </a:ln>
        </p:spPr>
        <p:txBody>
          <a:bodyPr lIns="91425" tIns="91425" rIns="91425" bIns="91425" anchor="ctr" anchorCtr="0">
            <a:noAutofit/>
          </a:bodyPr>
          <a:lstStyle/>
          <a:p>
            <a:pPr lvl="0" rtl="0">
              <a:spcBef>
                <a:spcPts val="0"/>
              </a:spcBef>
              <a:buNone/>
            </a:pPr>
            <a:r>
              <a:rPr lang="en-US" sz="3000" b="1">
                <a:solidFill>
                  <a:srgbClr val="6699FF"/>
                </a:solidFill>
                <a:latin typeface="Gloria Hallelujah"/>
                <a:ea typeface="Gloria Hallelujah"/>
                <a:cs typeface="Gloria Hallelujah"/>
                <a:sym typeface="Gloria Hallelujah"/>
              </a:rPr>
              <a:t>Enter an answer in the textbox:</a:t>
            </a:r>
          </a:p>
        </p:txBody>
      </p:sp>
      <p:sp>
        <p:nvSpPr>
          <p:cNvPr id="89" name="Shape 89"/>
          <p:cNvSpPr/>
          <p:nvPr/>
        </p:nvSpPr>
        <p:spPr>
          <a:xfrm>
            <a:off x="2314250" y="4878078"/>
            <a:ext cx="7085399" cy="815099"/>
          </a:xfrm>
          <a:prstGeom prst="rect">
            <a:avLst/>
          </a:prstGeom>
          <a:noFill/>
          <a:ln w="38100" cap="flat" cmpd="sng">
            <a:solidFill>
              <a:srgbClr val="00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Tree>
  </p:cSld>
  <p:clrMapOvr>
    <a:masterClrMapping/>
  </p:clrMapOvr>
  <p:transition spd="slow">
    <p:cut/>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Shape 95"/>
          <p:cNvSpPr txBox="1">
            <a:spLocks noGrp="1"/>
          </p:cNvSpPr>
          <p:nvPr>
            <p:ph type="title"/>
          </p:nvPr>
        </p:nvSpPr>
        <p:spPr>
          <a:xfrm>
            <a:off x="812241" y="228600"/>
            <a:ext cx="10363200" cy="1143000"/>
          </a:xfrm>
          <a:prstGeom prst="rect">
            <a:avLst/>
          </a:prstGeom>
        </p:spPr>
        <p:txBody>
          <a:bodyPr lIns="117825" tIns="117825" rIns="117825" bIns="117825" anchor="ctr" anchorCtr="0">
            <a:noAutofit/>
          </a:bodyPr>
          <a:lstStyle/>
          <a:p>
            <a:pPr lvl="0" rtl="0">
              <a:spcBef>
                <a:spcPts val="0"/>
              </a:spcBef>
              <a:buNone/>
            </a:pPr>
            <a:r>
              <a:rPr lang="en-US">
                <a:solidFill>
                  <a:srgbClr val="9B37AA"/>
                </a:solidFill>
              </a:rPr>
              <a:t>Modular Exponentiation</a:t>
            </a:r>
          </a:p>
        </p:txBody>
      </p:sp>
      <p:sp>
        <p:nvSpPr>
          <p:cNvPr id="96" name="Shape 96"/>
          <p:cNvSpPr txBox="1">
            <a:spLocks noGrp="1"/>
          </p:cNvSpPr>
          <p:nvPr>
            <p:ph type="body" idx="1"/>
          </p:nvPr>
        </p:nvSpPr>
        <p:spPr>
          <a:xfrm>
            <a:off x="4316425" y="1937650"/>
            <a:ext cx="7327199" cy="4110000"/>
          </a:xfrm>
          <a:prstGeom prst="rect">
            <a:avLst/>
          </a:prstGeom>
        </p:spPr>
        <p:txBody>
          <a:bodyPr lIns="117825" tIns="117825" rIns="117825" bIns="117825" anchor="t" anchorCtr="0">
            <a:noAutofit/>
          </a:bodyPr>
          <a:lstStyle/>
          <a:p>
            <a:pPr marL="342900" lvl="0" indent="-190500" rtl="0">
              <a:lnSpc>
                <a:spcPct val="100000"/>
              </a:lnSpc>
              <a:spcBef>
                <a:spcPts val="0"/>
              </a:spcBef>
              <a:buClr>
                <a:schemeClr val="dk1"/>
              </a:buClr>
              <a:buSzPct val="100000"/>
              <a:buFont typeface="Gloria Hallelujah"/>
            </a:pPr>
            <a:r>
              <a:rPr lang="en-US" sz="3000" dirty="0" err="1">
                <a:solidFill>
                  <a:schemeClr val="dk1"/>
                </a:solidFill>
              </a:rPr>
              <a:t>x</a:t>
            </a:r>
            <a:r>
              <a:rPr lang="en-US" sz="3000" baseline="30000" dirty="0" err="1">
                <a:solidFill>
                  <a:schemeClr val="dk1"/>
                </a:solidFill>
              </a:rPr>
              <a:t>y</a:t>
            </a:r>
            <a:r>
              <a:rPr lang="en-US" sz="3000" dirty="0">
                <a:solidFill>
                  <a:schemeClr val="dk1"/>
                </a:solidFill>
              </a:rPr>
              <a:t> mod n = </a:t>
            </a:r>
            <a:r>
              <a:rPr lang="en-US" sz="3000" dirty="0" err="1">
                <a:solidFill>
                  <a:schemeClr val="dk1"/>
                </a:solidFill>
              </a:rPr>
              <a:t>x</a:t>
            </a:r>
            <a:r>
              <a:rPr lang="en-US" sz="3000" baseline="30000" dirty="0" err="1">
                <a:solidFill>
                  <a:schemeClr val="dk1"/>
                </a:solidFill>
              </a:rPr>
              <a:t>y</a:t>
            </a:r>
            <a:r>
              <a:rPr lang="en-US" sz="3000" baseline="30000" dirty="0">
                <a:solidFill>
                  <a:schemeClr val="dk1"/>
                </a:solidFill>
              </a:rPr>
              <a:t> mod </a:t>
            </a:r>
            <a:r>
              <a:rPr lang="en-US" sz="3000" baseline="30000" dirty="0" err="1">
                <a:solidFill>
                  <a:schemeClr val="dk1"/>
                </a:solidFill>
              </a:rPr>
              <a:t>ø</a:t>
            </a:r>
            <a:r>
              <a:rPr lang="en-US" sz="3000" baseline="30000" dirty="0">
                <a:solidFill>
                  <a:schemeClr val="dk1"/>
                </a:solidFill>
              </a:rPr>
              <a:t>(n) </a:t>
            </a:r>
            <a:r>
              <a:rPr lang="en-US" sz="3000" dirty="0">
                <a:solidFill>
                  <a:schemeClr val="dk1"/>
                </a:solidFill>
              </a:rPr>
              <a:t>mod n</a:t>
            </a:r>
            <a:r>
              <a:rPr lang="en-US" sz="3000" baseline="30000" dirty="0">
                <a:solidFill>
                  <a:schemeClr val="dk1"/>
                </a:solidFill>
              </a:rPr>
              <a:t> </a:t>
            </a:r>
          </a:p>
          <a:p>
            <a:pPr marL="0" indent="0" rtl="0">
              <a:lnSpc>
                <a:spcPct val="100000"/>
              </a:lnSpc>
              <a:spcBef>
                <a:spcPts val="640"/>
              </a:spcBef>
              <a:buNone/>
            </a:pPr>
            <a:endParaRPr sz="3000" dirty="0">
              <a:solidFill>
                <a:schemeClr val="dk1"/>
              </a:solidFill>
            </a:endParaRPr>
          </a:p>
          <a:p>
            <a:pPr marL="0" lvl="0" indent="0" rtl="0">
              <a:lnSpc>
                <a:spcPct val="100000"/>
              </a:lnSpc>
              <a:spcBef>
                <a:spcPts val="640"/>
              </a:spcBef>
              <a:buNone/>
            </a:pPr>
            <a:endParaRPr sz="3000" dirty="0">
              <a:solidFill>
                <a:schemeClr val="dk1"/>
              </a:solidFill>
            </a:endParaRPr>
          </a:p>
          <a:p>
            <a:pPr marL="342900" lvl="0" indent="-190500" rtl="0">
              <a:lnSpc>
                <a:spcPct val="100000"/>
              </a:lnSpc>
              <a:spcBef>
                <a:spcPts val="640"/>
              </a:spcBef>
              <a:buClr>
                <a:schemeClr val="dk1"/>
              </a:buClr>
              <a:buSzPct val="100000"/>
              <a:buFont typeface="Gloria Hallelujah"/>
            </a:pPr>
            <a:r>
              <a:rPr lang="en-US" sz="3000" dirty="0">
                <a:solidFill>
                  <a:schemeClr val="dk1"/>
                </a:solidFill>
              </a:rPr>
              <a:t>if y = 1 mod </a:t>
            </a:r>
            <a:r>
              <a:rPr lang="en-US" sz="3000" dirty="0" err="1">
                <a:solidFill>
                  <a:schemeClr val="dk1"/>
                </a:solidFill>
              </a:rPr>
              <a:t>ø</a:t>
            </a:r>
            <a:r>
              <a:rPr lang="en-US" sz="3000" dirty="0">
                <a:solidFill>
                  <a:schemeClr val="dk1"/>
                </a:solidFill>
              </a:rPr>
              <a:t>(n) then </a:t>
            </a:r>
            <a:r>
              <a:rPr lang="en-US" sz="3000" dirty="0" err="1">
                <a:solidFill>
                  <a:schemeClr val="dk1"/>
                </a:solidFill>
              </a:rPr>
              <a:t>x</a:t>
            </a:r>
            <a:r>
              <a:rPr lang="en-US" sz="3000" baseline="30000" dirty="0" err="1">
                <a:solidFill>
                  <a:schemeClr val="dk1"/>
                </a:solidFill>
              </a:rPr>
              <a:t>y</a:t>
            </a:r>
            <a:r>
              <a:rPr lang="en-US" sz="3000" dirty="0">
                <a:solidFill>
                  <a:schemeClr val="dk1"/>
                </a:solidFill>
              </a:rPr>
              <a:t> mod n = x mod n</a:t>
            </a:r>
          </a:p>
        </p:txBody>
      </p:sp>
      <p:pic>
        <p:nvPicPr>
          <p:cNvPr id="97" name="Shape 97"/>
          <p:cNvPicPr preferRelativeResize="0"/>
          <p:nvPr/>
        </p:nvPicPr>
        <p:blipFill>
          <a:blip r:embed="rId3">
            <a:alphaModFix/>
          </a:blip>
          <a:stretch>
            <a:fillRect/>
          </a:stretch>
        </p:blipFill>
        <p:spPr>
          <a:xfrm>
            <a:off x="470379" y="1565675"/>
            <a:ext cx="3489975" cy="4006675"/>
          </a:xfrm>
          <a:prstGeom prst="rect">
            <a:avLst/>
          </a:prstGeom>
          <a:noFill/>
          <a:ln>
            <a:noFill/>
          </a:ln>
        </p:spPr>
      </p:pic>
    </p:spTree>
  </p:cSld>
  <p:clrMapOvr>
    <a:masterClrMapping/>
  </p:clrMapOvr>
  <p:transition spd="slow">
    <p:cut/>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Shape 103"/>
          <p:cNvSpPr txBox="1">
            <a:spLocks noGrp="1"/>
          </p:cNvSpPr>
          <p:nvPr>
            <p:ph type="title"/>
          </p:nvPr>
        </p:nvSpPr>
        <p:spPr>
          <a:xfrm>
            <a:off x="2510391" y="928300"/>
            <a:ext cx="10363200" cy="1143000"/>
          </a:xfrm>
          <a:prstGeom prst="rect">
            <a:avLst/>
          </a:prstGeom>
        </p:spPr>
        <p:txBody>
          <a:bodyPr lIns="117825" tIns="117825" rIns="117825" bIns="117825" anchor="ctr" anchorCtr="0">
            <a:noAutofit/>
          </a:bodyPr>
          <a:lstStyle/>
          <a:p>
            <a:pPr lvl="0" algn="l" rtl="0">
              <a:spcBef>
                <a:spcPts val="0"/>
              </a:spcBef>
              <a:buNone/>
            </a:pPr>
            <a:r>
              <a:rPr lang="en-US">
                <a:solidFill>
                  <a:srgbClr val="9B37AA"/>
                </a:solidFill>
              </a:rPr>
              <a:t>Modular Exponentiation Quiz</a:t>
            </a:r>
          </a:p>
        </p:txBody>
      </p:sp>
      <p:sp>
        <p:nvSpPr>
          <p:cNvPr id="104" name="Shape 104"/>
          <p:cNvSpPr txBox="1">
            <a:spLocks noGrp="1"/>
          </p:cNvSpPr>
          <p:nvPr>
            <p:ph type="body" idx="1"/>
          </p:nvPr>
        </p:nvSpPr>
        <p:spPr>
          <a:xfrm>
            <a:off x="2375322" y="2388725"/>
            <a:ext cx="7787399" cy="4904699"/>
          </a:xfrm>
          <a:prstGeom prst="rect">
            <a:avLst/>
          </a:prstGeom>
        </p:spPr>
        <p:txBody>
          <a:bodyPr lIns="117825" tIns="117825" rIns="117825" bIns="117825" anchor="t" anchorCtr="0">
            <a:noAutofit/>
          </a:bodyPr>
          <a:lstStyle/>
          <a:p>
            <a:pPr marL="0" lvl="0" indent="0" rtl="0">
              <a:lnSpc>
                <a:spcPct val="100000"/>
              </a:lnSpc>
              <a:spcBef>
                <a:spcPts val="0"/>
              </a:spcBef>
              <a:buClr>
                <a:schemeClr val="dk1"/>
              </a:buClr>
              <a:buSzPct val="36666"/>
              <a:buFont typeface="Arial"/>
              <a:buNone/>
            </a:pPr>
            <a:r>
              <a:rPr lang="en-US" sz="3000">
                <a:solidFill>
                  <a:schemeClr val="dk1"/>
                </a:solidFill>
              </a:rPr>
              <a:t>Use the totient technique to find c. </a:t>
            </a:r>
            <a:r>
              <a:rPr lang="en-US" sz="3000" b="1">
                <a:solidFill>
                  <a:srgbClr val="6699FF"/>
                </a:solidFill>
              </a:rPr>
              <a:t>Write your answer in the textbox:</a:t>
            </a:r>
          </a:p>
          <a:p>
            <a:pPr marL="0" lvl="0" indent="0" rtl="0">
              <a:lnSpc>
                <a:spcPct val="100000"/>
              </a:lnSpc>
              <a:spcBef>
                <a:spcPts val="0"/>
              </a:spcBef>
              <a:buClr>
                <a:schemeClr val="dk1"/>
              </a:buClr>
              <a:buFont typeface="Arial"/>
              <a:buNone/>
            </a:pPr>
            <a:endParaRPr sz="3000">
              <a:solidFill>
                <a:schemeClr val="dk1"/>
              </a:solidFill>
            </a:endParaRPr>
          </a:p>
          <a:p>
            <a:pPr marL="0" lvl="0" indent="0" rtl="0">
              <a:lnSpc>
                <a:spcPct val="100000"/>
              </a:lnSpc>
              <a:spcBef>
                <a:spcPts val="0"/>
              </a:spcBef>
              <a:buClr>
                <a:schemeClr val="dk1"/>
              </a:buClr>
              <a:buSzPct val="36666"/>
              <a:buFont typeface="Arial"/>
              <a:buNone/>
            </a:pPr>
            <a:r>
              <a:rPr lang="en-US" sz="3000">
                <a:solidFill>
                  <a:schemeClr val="dk1"/>
                </a:solidFill>
              </a:rPr>
              <a:t>c = 7</a:t>
            </a:r>
            <a:r>
              <a:rPr lang="en-US" sz="3000" baseline="30000">
                <a:solidFill>
                  <a:schemeClr val="dk1"/>
                </a:solidFill>
              </a:rPr>
              <a:t>27</a:t>
            </a:r>
            <a:r>
              <a:rPr lang="en-US" sz="3000">
                <a:solidFill>
                  <a:schemeClr val="dk1"/>
                </a:solidFill>
              </a:rPr>
              <a:t> mod 30</a:t>
            </a:r>
          </a:p>
          <a:p>
            <a:pPr marL="0" lvl="0" indent="0" rtl="0">
              <a:lnSpc>
                <a:spcPct val="100000"/>
              </a:lnSpc>
              <a:spcBef>
                <a:spcPts val="0"/>
              </a:spcBef>
              <a:buClr>
                <a:schemeClr val="dk1"/>
              </a:buClr>
              <a:buFont typeface="Arial"/>
              <a:buNone/>
            </a:pPr>
            <a:endParaRPr sz="3000">
              <a:solidFill>
                <a:schemeClr val="dk1"/>
              </a:solidFill>
            </a:endParaRPr>
          </a:p>
          <a:p>
            <a:pPr marL="0" lvl="0" indent="0" rtl="0">
              <a:lnSpc>
                <a:spcPct val="100000"/>
              </a:lnSpc>
              <a:spcBef>
                <a:spcPts val="0"/>
              </a:spcBef>
              <a:buClr>
                <a:schemeClr val="dk1"/>
              </a:buClr>
              <a:buSzPct val="36666"/>
              <a:buFont typeface="Arial"/>
              <a:buNone/>
            </a:pPr>
            <a:r>
              <a:rPr lang="en-US" sz="3000">
                <a:solidFill>
                  <a:schemeClr val="dk1"/>
                </a:solidFill>
              </a:rPr>
              <a:t>c = </a:t>
            </a:r>
          </a:p>
          <a:p>
            <a:pPr lvl="0" rtl="0">
              <a:spcBef>
                <a:spcPts val="0"/>
              </a:spcBef>
              <a:buNone/>
            </a:pPr>
            <a:endParaRPr sz="3000"/>
          </a:p>
        </p:txBody>
      </p:sp>
      <p:pic>
        <p:nvPicPr>
          <p:cNvPr id="105" name="Shape 105"/>
          <p:cNvPicPr preferRelativeResize="0"/>
          <p:nvPr/>
        </p:nvPicPr>
        <p:blipFill>
          <a:blip r:embed="rId3">
            <a:alphaModFix/>
          </a:blip>
          <a:stretch>
            <a:fillRect/>
          </a:stretch>
        </p:blipFill>
        <p:spPr>
          <a:xfrm>
            <a:off x="714271" y="537896"/>
            <a:ext cx="1617449" cy="1785496"/>
          </a:xfrm>
          <a:prstGeom prst="rect">
            <a:avLst/>
          </a:prstGeom>
          <a:noFill/>
          <a:ln>
            <a:noFill/>
          </a:ln>
        </p:spPr>
      </p:pic>
      <p:sp>
        <p:nvSpPr>
          <p:cNvPr id="106" name="Shape 106"/>
          <p:cNvSpPr/>
          <p:nvPr/>
        </p:nvSpPr>
        <p:spPr>
          <a:xfrm>
            <a:off x="3326675" y="4616828"/>
            <a:ext cx="7085399" cy="815099"/>
          </a:xfrm>
          <a:prstGeom prst="rect">
            <a:avLst/>
          </a:prstGeom>
          <a:noFill/>
          <a:ln w="38100" cap="flat" cmpd="sng">
            <a:solidFill>
              <a:srgbClr val="00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Tree>
  </p:cSld>
  <p:clrMapOvr>
    <a:masterClrMapping/>
  </p:clrMapOvr>
  <p:transition spd="slow">
    <p:cut/>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What is Fermat's little theorem? - Quora">
            <a:extLst>
              <a:ext uri="{FF2B5EF4-FFF2-40B4-BE49-F238E27FC236}">
                <a16:creationId xmlns:a16="http://schemas.microsoft.com/office/drawing/2014/main" id="{B5004C4D-D0A8-C49A-0311-4F60DE1794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1999" y="1386840"/>
            <a:ext cx="8052059" cy="31566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31589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Shape 112"/>
          <p:cNvSpPr txBox="1">
            <a:spLocks noGrp="1"/>
          </p:cNvSpPr>
          <p:nvPr>
            <p:ph type="title"/>
          </p:nvPr>
        </p:nvSpPr>
        <p:spPr>
          <a:xfrm>
            <a:off x="812241" y="228600"/>
            <a:ext cx="10363200" cy="1143000"/>
          </a:xfrm>
          <a:prstGeom prst="rect">
            <a:avLst/>
          </a:prstGeom>
        </p:spPr>
        <p:txBody>
          <a:bodyPr lIns="117825" tIns="117825" rIns="117825" bIns="117825" anchor="ctr" anchorCtr="0">
            <a:noAutofit/>
          </a:bodyPr>
          <a:lstStyle/>
          <a:p>
            <a:pPr lvl="0" rtl="0">
              <a:spcBef>
                <a:spcPts val="0"/>
              </a:spcBef>
              <a:buNone/>
            </a:pPr>
            <a:r>
              <a:rPr lang="en-US">
                <a:solidFill>
                  <a:srgbClr val="9B37AA"/>
                </a:solidFill>
              </a:rPr>
              <a:t>RSA (Rivest, Shamir, Adleman)</a:t>
            </a:r>
          </a:p>
        </p:txBody>
      </p:sp>
      <p:sp>
        <p:nvSpPr>
          <p:cNvPr id="113" name="Shape 113"/>
          <p:cNvSpPr txBox="1">
            <a:spLocks noGrp="1"/>
          </p:cNvSpPr>
          <p:nvPr>
            <p:ph type="body" idx="1"/>
          </p:nvPr>
        </p:nvSpPr>
        <p:spPr>
          <a:xfrm>
            <a:off x="4113600" y="1371600"/>
            <a:ext cx="7062000" cy="4904699"/>
          </a:xfrm>
          <a:prstGeom prst="rect">
            <a:avLst/>
          </a:prstGeom>
        </p:spPr>
        <p:txBody>
          <a:bodyPr lIns="117825" tIns="117825" rIns="117825" bIns="117825" anchor="t" anchorCtr="0">
            <a:noAutofit/>
          </a:bodyPr>
          <a:lstStyle/>
          <a:p>
            <a:pPr marL="342900" lvl="0" indent="-209550" rtl="0">
              <a:lnSpc>
                <a:spcPct val="100000"/>
              </a:lnSpc>
              <a:spcBef>
                <a:spcPts val="0"/>
              </a:spcBef>
              <a:buClr>
                <a:schemeClr val="dk1"/>
              </a:buClr>
              <a:buSzPct val="100000"/>
              <a:buFont typeface="Gloria Hallelujah"/>
            </a:pPr>
            <a:r>
              <a:rPr lang="en-US" sz="3000" b="1">
                <a:solidFill>
                  <a:srgbClr val="6B9462"/>
                </a:solidFill>
              </a:rPr>
              <a:t>Widely used</a:t>
            </a:r>
            <a:r>
              <a:rPr lang="en-US" sz="3000">
                <a:solidFill>
                  <a:schemeClr val="dk1"/>
                </a:solidFill>
              </a:rPr>
              <a:t>, and one of the first (1977)</a:t>
            </a:r>
          </a:p>
          <a:p>
            <a:pPr marL="0" lvl="0" indent="0" rtl="0">
              <a:lnSpc>
                <a:spcPct val="100000"/>
              </a:lnSpc>
              <a:spcBef>
                <a:spcPts val="0"/>
              </a:spcBef>
              <a:buNone/>
            </a:pPr>
            <a:endParaRPr sz="3000">
              <a:solidFill>
                <a:schemeClr val="dk1"/>
              </a:solidFill>
            </a:endParaRPr>
          </a:p>
          <a:p>
            <a:pPr marL="342900" lvl="0" indent="-209550" rtl="0">
              <a:lnSpc>
                <a:spcPct val="100000"/>
              </a:lnSpc>
              <a:spcBef>
                <a:spcPts val="560"/>
              </a:spcBef>
              <a:buClr>
                <a:schemeClr val="dk1"/>
              </a:buClr>
              <a:buSzPct val="100000"/>
              <a:buFont typeface="Gloria Hallelujah"/>
            </a:pPr>
            <a:r>
              <a:rPr lang="en-US" sz="3000">
                <a:solidFill>
                  <a:schemeClr val="dk1"/>
                </a:solidFill>
              </a:rPr>
              <a:t>Support both </a:t>
            </a:r>
            <a:r>
              <a:rPr lang="en-US" sz="3000" b="1">
                <a:solidFill>
                  <a:srgbClr val="6B9462"/>
                </a:solidFill>
              </a:rPr>
              <a:t>public key encryption and digital signature</a:t>
            </a:r>
          </a:p>
          <a:p>
            <a:pPr marL="0" lvl="0" indent="0" rtl="0">
              <a:lnSpc>
                <a:spcPct val="100000"/>
              </a:lnSpc>
              <a:spcBef>
                <a:spcPts val="560"/>
              </a:spcBef>
              <a:buNone/>
            </a:pPr>
            <a:endParaRPr sz="3000" b="1">
              <a:solidFill>
                <a:srgbClr val="6B9462"/>
              </a:solidFill>
            </a:endParaRPr>
          </a:p>
          <a:p>
            <a:pPr marL="342900" lvl="0" indent="-209550" rtl="0">
              <a:lnSpc>
                <a:spcPct val="100000"/>
              </a:lnSpc>
              <a:spcBef>
                <a:spcPts val="560"/>
              </a:spcBef>
              <a:buClr>
                <a:srgbClr val="6699FF"/>
              </a:buClr>
              <a:buSzPct val="100000"/>
              <a:buFont typeface="Gloria Hallelujah"/>
            </a:pPr>
            <a:r>
              <a:rPr lang="en-US" sz="3000" b="1">
                <a:solidFill>
                  <a:srgbClr val="6699FF"/>
                </a:solidFill>
              </a:rPr>
              <a:t>Assumption/theoretical basis:</a:t>
            </a:r>
          </a:p>
          <a:p>
            <a:pPr marL="742950" lvl="1" indent="-171450" rtl="0">
              <a:lnSpc>
                <a:spcPct val="100000"/>
              </a:lnSpc>
              <a:spcBef>
                <a:spcPts val="480"/>
              </a:spcBef>
              <a:buClr>
                <a:schemeClr val="dk1"/>
              </a:buClr>
              <a:buSzPct val="100000"/>
              <a:buFont typeface="Gloria Hallelujah"/>
            </a:pPr>
            <a:r>
              <a:rPr lang="en-US" sz="3000">
                <a:solidFill>
                  <a:schemeClr val="dk1"/>
                </a:solidFill>
              </a:rPr>
              <a:t>Factoring a very large integer is hard</a:t>
            </a:r>
          </a:p>
        </p:txBody>
      </p:sp>
      <p:pic>
        <p:nvPicPr>
          <p:cNvPr id="114" name="Shape 114"/>
          <p:cNvPicPr preferRelativeResize="0"/>
          <p:nvPr/>
        </p:nvPicPr>
        <p:blipFill>
          <a:blip r:embed="rId3">
            <a:alphaModFix/>
          </a:blip>
          <a:stretch>
            <a:fillRect/>
          </a:stretch>
        </p:blipFill>
        <p:spPr>
          <a:xfrm>
            <a:off x="358996" y="3982720"/>
            <a:ext cx="3042176" cy="2834640"/>
          </a:xfrm>
          <a:prstGeom prst="rect">
            <a:avLst/>
          </a:prstGeom>
          <a:noFill/>
          <a:ln>
            <a:noFill/>
          </a:ln>
        </p:spPr>
      </p:pic>
      <p:pic>
        <p:nvPicPr>
          <p:cNvPr id="7170" name="Picture 2" descr="RSA Algorithm | RSA (Algorithm)">
            <a:extLst>
              <a:ext uri="{FF2B5EF4-FFF2-40B4-BE49-F238E27FC236}">
                <a16:creationId xmlns:a16="http://schemas.microsoft.com/office/drawing/2014/main" id="{D8F2CB2C-ADAD-D390-155A-E097BD30F81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8284" y="1371600"/>
            <a:ext cx="3403600" cy="23876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cut/>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Shape 120"/>
          <p:cNvSpPr txBox="1">
            <a:spLocks noGrp="1"/>
          </p:cNvSpPr>
          <p:nvPr>
            <p:ph type="title"/>
          </p:nvPr>
        </p:nvSpPr>
        <p:spPr>
          <a:xfrm>
            <a:off x="812241" y="228600"/>
            <a:ext cx="10363200" cy="1143000"/>
          </a:xfrm>
          <a:prstGeom prst="rect">
            <a:avLst/>
          </a:prstGeom>
        </p:spPr>
        <p:txBody>
          <a:bodyPr lIns="117825" tIns="117825" rIns="117825" bIns="117825" anchor="ctr" anchorCtr="0">
            <a:noAutofit/>
          </a:bodyPr>
          <a:lstStyle/>
          <a:p>
            <a:pPr>
              <a:spcBef>
                <a:spcPts val="0"/>
              </a:spcBef>
              <a:buNone/>
            </a:pPr>
            <a:r>
              <a:rPr lang="en-US">
                <a:solidFill>
                  <a:srgbClr val="9B37AA"/>
                </a:solidFill>
              </a:rPr>
              <a:t>RSA Characteristics</a:t>
            </a:r>
          </a:p>
        </p:txBody>
      </p:sp>
      <p:sp>
        <p:nvSpPr>
          <p:cNvPr id="121" name="Shape 121"/>
          <p:cNvSpPr txBox="1">
            <a:spLocks noGrp="1"/>
          </p:cNvSpPr>
          <p:nvPr>
            <p:ph type="body" idx="1"/>
          </p:nvPr>
        </p:nvSpPr>
        <p:spPr>
          <a:xfrm>
            <a:off x="4043575" y="1371600"/>
            <a:ext cx="7649399" cy="4904699"/>
          </a:xfrm>
          <a:prstGeom prst="rect">
            <a:avLst/>
          </a:prstGeom>
        </p:spPr>
        <p:txBody>
          <a:bodyPr lIns="117825" tIns="117825" rIns="117825" bIns="117825" anchor="t" anchorCtr="0">
            <a:noAutofit/>
          </a:bodyPr>
          <a:lstStyle/>
          <a:p>
            <a:pPr marL="342900" lvl="0" indent="-209550" rtl="0">
              <a:lnSpc>
                <a:spcPct val="115000"/>
              </a:lnSpc>
              <a:spcBef>
                <a:spcPts val="560"/>
              </a:spcBef>
              <a:buClr>
                <a:srgbClr val="6B9462"/>
              </a:buClr>
              <a:buSzPct val="100000"/>
              <a:buFont typeface="Gloria Hallelujah"/>
            </a:pPr>
            <a:r>
              <a:rPr lang="en-US" sz="3000" b="1" dirty="0">
                <a:solidFill>
                  <a:srgbClr val="6B9462"/>
                </a:solidFill>
              </a:rPr>
              <a:t>Variable key length</a:t>
            </a:r>
          </a:p>
          <a:p>
            <a:pPr marL="133350" lvl="0" indent="0" rtl="0">
              <a:lnSpc>
                <a:spcPct val="115000"/>
              </a:lnSpc>
              <a:spcBef>
                <a:spcPts val="560"/>
              </a:spcBef>
              <a:buClr>
                <a:srgbClr val="6B9462"/>
              </a:buClr>
              <a:buSzPct val="100000"/>
              <a:buNone/>
            </a:pPr>
            <a:r>
              <a:rPr lang="en-US" sz="3000" b="1" dirty="0">
                <a:solidFill>
                  <a:srgbClr val="6B9462"/>
                </a:solidFill>
              </a:rPr>
              <a:t>Should be large enough acc. to NIST Specs.</a:t>
            </a:r>
          </a:p>
          <a:p>
            <a:pPr marL="0" lvl="0" indent="0" rtl="0">
              <a:lnSpc>
                <a:spcPct val="115000"/>
              </a:lnSpc>
              <a:spcBef>
                <a:spcPts val="560"/>
              </a:spcBef>
              <a:buNone/>
            </a:pPr>
            <a:endParaRPr sz="3000" b="1" dirty="0">
              <a:solidFill>
                <a:srgbClr val="6B9462"/>
              </a:solidFill>
            </a:endParaRPr>
          </a:p>
          <a:p>
            <a:pPr marL="342900" lvl="0" indent="-209550" rtl="0">
              <a:lnSpc>
                <a:spcPct val="115000"/>
              </a:lnSpc>
              <a:spcBef>
                <a:spcPts val="560"/>
              </a:spcBef>
              <a:buClr>
                <a:srgbClr val="6B9462"/>
              </a:buClr>
              <a:buSzPct val="100000"/>
              <a:buFont typeface="Gloria Hallelujah"/>
            </a:pPr>
            <a:r>
              <a:rPr lang="en-US" sz="3000" b="1" dirty="0">
                <a:solidFill>
                  <a:srgbClr val="6B9462"/>
                </a:solidFill>
              </a:rPr>
              <a:t>Variable plaintext block size</a:t>
            </a:r>
          </a:p>
          <a:p>
            <a:pPr marL="742950" lvl="1" indent="-171450" rtl="0">
              <a:lnSpc>
                <a:spcPct val="115000"/>
              </a:lnSpc>
              <a:spcBef>
                <a:spcPts val="480"/>
              </a:spcBef>
              <a:buClr>
                <a:schemeClr val="dk1"/>
              </a:buClr>
              <a:buSzPct val="100000"/>
              <a:buFont typeface="Gloria Hallelujah"/>
            </a:pPr>
            <a:r>
              <a:rPr lang="en-US" sz="3000" dirty="0">
                <a:solidFill>
                  <a:schemeClr val="dk1"/>
                </a:solidFill>
              </a:rPr>
              <a:t>Plaintext treated as an integer, and must be “smaller” than the key</a:t>
            </a:r>
          </a:p>
          <a:p>
            <a:pPr marL="742950" lvl="1" indent="-171450" rtl="0">
              <a:lnSpc>
                <a:spcPct val="115000"/>
              </a:lnSpc>
              <a:spcBef>
                <a:spcPts val="480"/>
              </a:spcBef>
              <a:buClr>
                <a:schemeClr val="dk1"/>
              </a:buClr>
              <a:buSzPct val="100000"/>
              <a:buFont typeface="Gloria Hallelujah"/>
            </a:pPr>
            <a:r>
              <a:rPr lang="en-US" sz="3000" dirty="0">
                <a:solidFill>
                  <a:schemeClr val="dk1"/>
                </a:solidFill>
              </a:rPr>
              <a:t>Ciphertext block size is the same as the key length</a:t>
            </a:r>
          </a:p>
        </p:txBody>
      </p:sp>
      <p:pic>
        <p:nvPicPr>
          <p:cNvPr id="122" name="Shape 122"/>
          <p:cNvPicPr preferRelativeResize="0"/>
          <p:nvPr/>
        </p:nvPicPr>
        <p:blipFill>
          <a:blip r:embed="rId3">
            <a:alphaModFix/>
          </a:blip>
          <a:stretch>
            <a:fillRect/>
          </a:stretch>
        </p:blipFill>
        <p:spPr>
          <a:xfrm>
            <a:off x="310624" y="1715450"/>
            <a:ext cx="3668550" cy="3997874"/>
          </a:xfrm>
          <a:prstGeom prst="rect">
            <a:avLst/>
          </a:prstGeom>
          <a:noFill/>
          <a:ln>
            <a:noFill/>
          </a:ln>
        </p:spPr>
      </p:pic>
    </p:spTree>
  </p:cSld>
  <p:clrMapOvr>
    <a:masterClrMapping/>
  </p:clrMapOvr>
  <p:transition spd="slow">
    <p:cut/>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7B2B11-996F-C8FA-6ECF-ADE5F8712A70}"/>
              </a:ext>
            </a:extLst>
          </p:cNvPr>
          <p:cNvSpPr>
            <a:spLocks noGrp="1"/>
          </p:cNvSpPr>
          <p:nvPr>
            <p:ph type="title"/>
          </p:nvPr>
        </p:nvSpPr>
        <p:spPr/>
        <p:txBody>
          <a:bodyPr/>
          <a:lstStyle/>
          <a:p>
            <a:pPr algn="l"/>
            <a:r>
              <a:rPr lang="en-TR" dirty="0"/>
              <a:t>RSA Key Size</a:t>
            </a:r>
          </a:p>
        </p:txBody>
      </p:sp>
      <p:pic>
        <p:nvPicPr>
          <p:cNvPr id="8194" name="Picture 2" descr="Elliptic Curve Cryptography">
            <a:extLst>
              <a:ext uri="{FF2B5EF4-FFF2-40B4-BE49-F238E27FC236}">
                <a16:creationId xmlns:a16="http://schemas.microsoft.com/office/drawing/2014/main" id="{C98890A6-507E-54E5-8BCC-6C9287EAB8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794" y="1526825"/>
            <a:ext cx="5880047" cy="2328895"/>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RSA key lengths - Shine8.Pro">
            <a:extLst>
              <a:ext uri="{FF2B5EF4-FFF2-40B4-BE49-F238E27FC236}">
                <a16:creationId xmlns:a16="http://schemas.microsoft.com/office/drawing/2014/main" id="{4572A5D6-B975-FD2B-C96C-ACDC2FD43F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00800" y="228600"/>
            <a:ext cx="5791200" cy="3619500"/>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descr="Equivalent Key Sizes between ECC and RSA. | Download Table">
            <a:extLst>
              <a:ext uri="{FF2B5EF4-FFF2-40B4-BE49-F238E27FC236}">
                <a16:creationId xmlns:a16="http://schemas.microsoft.com/office/drawing/2014/main" id="{AA169CA4-13C6-917D-CCDE-085C3914B8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380" y="4435825"/>
            <a:ext cx="4546600" cy="17907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4C7C22D0-F9A0-9EC1-16EF-A43F5D35C4CF}"/>
              </a:ext>
            </a:extLst>
          </p:cNvPr>
          <p:cNvPicPr>
            <a:picLocks noChangeAspect="1"/>
          </p:cNvPicPr>
          <p:nvPr/>
        </p:nvPicPr>
        <p:blipFill>
          <a:blip r:embed="rId5"/>
          <a:stretch>
            <a:fillRect/>
          </a:stretch>
        </p:blipFill>
        <p:spPr>
          <a:xfrm>
            <a:off x="6249301" y="4166727"/>
            <a:ext cx="4926140" cy="2328895"/>
          </a:xfrm>
          <a:prstGeom prst="rect">
            <a:avLst/>
          </a:prstGeom>
        </p:spPr>
      </p:pic>
      <p:sp>
        <p:nvSpPr>
          <p:cNvPr id="5" name="TextBox 4">
            <a:extLst>
              <a:ext uri="{FF2B5EF4-FFF2-40B4-BE49-F238E27FC236}">
                <a16:creationId xmlns:a16="http://schemas.microsoft.com/office/drawing/2014/main" id="{837AB0DD-8F9D-2A74-CF47-8E46FDBACE6C}"/>
              </a:ext>
            </a:extLst>
          </p:cNvPr>
          <p:cNvSpPr txBox="1"/>
          <p:nvPr/>
        </p:nvSpPr>
        <p:spPr>
          <a:xfrm>
            <a:off x="7191587" y="6550223"/>
            <a:ext cx="582211" cy="307777"/>
          </a:xfrm>
          <a:prstGeom prst="rect">
            <a:avLst/>
          </a:prstGeom>
          <a:noFill/>
        </p:spPr>
        <p:txBody>
          <a:bodyPr wrap="none" rtlCol="0">
            <a:spAutoFit/>
          </a:bodyPr>
          <a:lstStyle/>
          <a:p>
            <a:r>
              <a:rPr lang="en-TR" dirty="0"/>
              <a:t>2021</a:t>
            </a:r>
          </a:p>
        </p:txBody>
      </p:sp>
    </p:spTree>
    <p:extLst>
      <p:ext uri="{BB962C8B-B14F-4D97-AF65-F5344CB8AC3E}">
        <p14:creationId xmlns:p14="http://schemas.microsoft.com/office/powerpoint/2010/main" val="9661740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a:extLst>
              <a:ext uri="{FF2B5EF4-FFF2-40B4-BE49-F238E27FC236}">
                <a16:creationId xmlns:a16="http://schemas.microsoft.com/office/drawing/2014/main" id="{91434F97-39E5-72D9-C595-37938B91688F}"/>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092151" y="494712"/>
            <a:ext cx="7523816" cy="5868576"/>
          </a:xfrm>
          <a:prstGeom prst="rect">
            <a:avLst/>
          </a:prstGeom>
          <a:solidFill>
            <a:srgbClr val="FFFFFF"/>
          </a:solidFill>
        </p:spPr>
      </p:pic>
      <p:sp>
        <p:nvSpPr>
          <p:cNvPr id="5" name="TextBox 4">
            <a:extLst>
              <a:ext uri="{FF2B5EF4-FFF2-40B4-BE49-F238E27FC236}">
                <a16:creationId xmlns:a16="http://schemas.microsoft.com/office/drawing/2014/main" id="{BDB360D9-D9EF-0F9A-3668-7A3358CE7421}"/>
              </a:ext>
            </a:extLst>
          </p:cNvPr>
          <p:cNvSpPr txBox="1"/>
          <p:nvPr/>
        </p:nvSpPr>
        <p:spPr>
          <a:xfrm>
            <a:off x="6614160" y="5379720"/>
            <a:ext cx="1928733" cy="307777"/>
          </a:xfrm>
          <a:prstGeom prst="rect">
            <a:avLst/>
          </a:prstGeom>
          <a:noFill/>
        </p:spPr>
        <p:txBody>
          <a:bodyPr wrap="none" rtlCol="0">
            <a:spAutoFit/>
          </a:bodyPr>
          <a:lstStyle/>
          <a:p>
            <a:r>
              <a:rPr lang="en-TR" dirty="0"/>
              <a:t>Public Key Encryption</a:t>
            </a:r>
          </a:p>
        </p:txBody>
      </p:sp>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5FA299E1-2471-C554-3F95-3327E1333223}"/>
                  </a:ext>
                </a:extLst>
              </p14:cNvPr>
              <p14:cNvContentPartPr/>
              <p14:nvPr/>
            </p14:nvContentPartPr>
            <p14:xfrm>
              <a:off x="6084360" y="4903200"/>
              <a:ext cx="579600" cy="541440"/>
            </p14:xfrm>
          </p:contentPart>
        </mc:Choice>
        <mc:Fallback xmlns="">
          <p:pic>
            <p:nvPicPr>
              <p:cNvPr id="7" name="Ink 6">
                <a:extLst>
                  <a:ext uri="{FF2B5EF4-FFF2-40B4-BE49-F238E27FC236}">
                    <a16:creationId xmlns:a16="http://schemas.microsoft.com/office/drawing/2014/main" id="{5FA299E1-2471-C554-3F95-3327E1333223}"/>
                  </a:ext>
                </a:extLst>
              </p:cNvPr>
              <p:cNvPicPr/>
              <p:nvPr/>
            </p:nvPicPr>
            <p:blipFill>
              <a:blip r:embed="rId4"/>
              <a:stretch>
                <a:fillRect/>
              </a:stretch>
            </p:blipFill>
            <p:spPr>
              <a:xfrm>
                <a:off x="6075360" y="4894200"/>
                <a:ext cx="597240" cy="5590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59E0DC82-E2A9-2E71-D41F-05F217F41A06}"/>
                  </a:ext>
                </a:extLst>
              </p14:cNvPr>
              <p14:cNvContentPartPr/>
              <p14:nvPr/>
            </p14:nvContentPartPr>
            <p14:xfrm>
              <a:off x="6597000" y="5144760"/>
              <a:ext cx="2195280" cy="831240"/>
            </p14:xfrm>
          </p:contentPart>
        </mc:Choice>
        <mc:Fallback xmlns="">
          <p:pic>
            <p:nvPicPr>
              <p:cNvPr id="8" name="Ink 7">
                <a:extLst>
                  <a:ext uri="{FF2B5EF4-FFF2-40B4-BE49-F238E27FC236}">
                    <a16:creationId xmlns:a16="http://schemas.microsoft.com/office/drawing/2014/main" id="{59E0DC82-E2A9-2E71-D41F-05F217F41A06}"/>
                  </a:ext>
                </a:extLst>
              </p:cNvPr>
              <p:cNvPicPr/>
              <p:nvPr/>
            </p:nvPicPr>
            <p:blipFill>
              <a:blip r:embed="rId6"/>
              <a:stretch>
                <a:fillRect/>
              </a:stretch>
            </p:blipFill>
            <p:spPr>
              <a:xfrm>
                <a:off x="6588360" y="5136120"/>
                <a:ext cx="2212920" cy="8488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1" name="Ink 10">
                <a:extLst>
                  <a:ext uri="{FF2B5EF4-FFF2-40B4-BE49-F238E27FC236}">
                    <a16:creationId xmlns:a16="http://schemas.microsoft.com/office/drawing/2014/main" id="{378501CA-B711-224F-4B08-C7F98B394CAC}"/>
                  </a:ext>
                </a:extLst>
              </p14:cNvPr>
              <p14:cNvContentPartPr/>
              <p14:nvPr/>
            </p14:nvContentPartPr>
            <p14:xfrm>
              <a:off x="5166360" y="3567600"/>
              <a:ext cx="1495440" cy="1432440"/>
            </p14:xfrm>
          </p:contentPart>
        </mc:Choice>
        <mc:Fallback xmlns="">
          <p:pic>
            <p:nvPicPr>
              <p:cNvPr id="11" name="Ink 10">
                <a:extLst>
                  <a:ext uri="{FF2B5EF4-FFF2-40B4-BE49-F238E27FC236}">
                    <a16:creationId xmlns:a16="http://schemas.microsoft.com/office/drawing/2014/main" id="{378501CA-B711-224F-4B08-C7F98B394CAC}"/>
                  </a:ext>
                </a:extLst>
              </p:cNvPr>
              <p:cNvPicPr/>
              <p:nvPr/>
            </p:nvPicPr>
            <p:blipFill>
              <a:blip r:embed="rId8"/>
              <a:stretch>
                <a:fillRect/>
              </a:stretch>
            </p:blipFill>
            <p:spPr>
              <a:xfrm>
                <a:off x="5157360" y="3558960"/>
                <a:ext cx="1513080" cy="14500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2" name="Ink 11">
                <a:extLst>
                  <a:ext uri="{FF2B5EF4-FFF2-40B4-BE49-F238E27FC236}">
                    <a16:creationId xmlns:a16="http://schemas.microsoft.com/office/drawing/2014/main" id="{6D6AE32A-988D-201A-6A09-40172E928776}"/>
                  </a:ext>
                </a:extLst>
              </p14:cNvPr>
              <p14:cNvContentPartPr/>
              <p14:nvPr/>
            </p14:nvContentPartPr>
            <p14:xfrm>
              <a:off x="6765840" y="5702760"/>
              <a:ext cx="1853640" cy="12600"/>
            </p14:xfrm>
          </p:contentPart>
        </mc:Choice>
        <mc:Fallback xmlns="">
          <p:pic>
            <p:nvPicPr>
              <p:cNvPr id="12" name="Ink 11">
                <a:extLst>
                  <a:ext uri="{FF2B5EF4-FFF2-40B4-BE49-F238E27FC236}">
                    <a16:creationId xmlns:a16="http://schemas.microsoft.com/office/drawing/2014/main" id="{6D6AE32A-988D-201A-6A09-40172E928776}"/>
                  </a:ext>
                </a:extLst>
              </p:cNvPr>
              <p:cNvPicPr/>
              <p:nvPr/>
            </p:nvPicPr>
            <p:blipFill>
              <a:blip r:embed="rId10"/>
              <a:stretch>
                <a:fillRect/>
              </a:stretch>
            </p:blipFill>
            <p:spPr>
              <a:xfrm>
                <a:off x="6756840" y="5694120"/>
                <a:ext cx="1871280" cy="30240"/>
              </a:xfrm>
              <a:prstGeom prst="rect">
                <a:avLst/>
              </a:prstGeom>
            </p:spPr>
          </p:pic>
        </mc:Fallback>
      </mc:AlternateContent>
    </p:spTree>
    <p:extLst>
      <p:ext uri="{BB962C8B-B14F-4D97-AF65-F5344CB8AC3E}">
        <p14:creationId xmlns:p14="http://schemas.microsoft.com/office/powerpoint/2010/main" val="4022554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additive="base">
                                        <p:cTn id="25" dur="500" fill="hold"/>
                                        <p:tgtEl>
                                          <p:spTgt spid="5"/>
                                        </p:tgtEl>
                                        <p:attrNameLst>
                                          <p:attrName>ppt_x</p:attrName>
                                        </p:attrNameLst>
                                      </p:cBhvr>
                                      <p:tavLst>
                                        <p:tav tm="0">
                                          <p:val>
                                            <p:strVal val="#ppt_x"/>
                                          </p:val>
                                        </p:tav>
                                        <p:tav tm="100000">
                                          <p:val>
                                            <p:strVal val="#ppt_x"/>
                                          </p:val>
                                        </p:tav>
                                      </p:tavLst>
                                    </p:anim>
                                    <p:anim calcmode="lin" valueType="num">
                                      <p:cBhvr additive="base">
                                        <p:cTn id="2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additive="base">
                                        <p:cTn id="31" dur="500" fill="hold"/>
                                        <p:tgtEl>
                                          <p:spTgt spid="12"/>
                                        </p:tgtEl>
                                        <p:attrNameLst>
                                          <p:attrName>ppt_x</p:attrName>
                                        </p:attrNameLst>
                                      </p:cBhvr>
                                      <p:tavLst>
                                        <p:tav tm="0">
                                          <p:val>
                                            <p:strVal val="#ppt_x"/>
                                          </p:val>
                                        </p:tav>
                                        <p:tav tm="100000">
                                          <p:val>
                                            <p:strVal val="#ppt_x"/>
                                          </p:val>
                                        </p:tav>
                                      </p:tavLst>
                                    </p:anim>
                                    <p:anim calcmode="lin" valueType="num">
                                      <p:cBhvr additive="base">
                                        <p:cTn id="3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Shape 128"/>
          <p:cNvSpPr txBox="1">
            <a:spLocks noGrp="1"/>
          </p:cNvSpPr>
          <p:nvPr>
            <p:ph type="body" idx="1"/>
          </p:nvPr>
        </p:nvSpPr>
        <p:spPr>
          <a:xfrm>
            <a:off x="812241" y="1371600"/>
            <a:ext cx="10363200" cy="4904699"/>
          </a:xfrm>
          <a:prstGeom prst="rect">
            <a:avLst/>
          </a:prstGeom>
        </p:spPr>
        <p:txBody>
          <a:bodyPr lIns="117825" tIns="117825" rIns="117825" bIns="117825" anchor="t" anchorCtr="0">
            <a:noAutofit/>
          </a:bodyPr>
          <a:lstStyle/>
          <a:p>
            <a:pPr marL="0" indent="0" rtl="0">
              <a:spcBef>
                <a:spcPts val="0"/>
              </a:spcBef>
              <a:buNone/>
            </a:pPr>
            <a:r>
              <a:rPr lang="en-US"/>
              <a:t> </a:t>
            </a:r>
          </a:p>
          <a:p>
            <a:pPr marL="0" indent="0">
              <a:spcBef>
                <a:spcPts val="0"/>
              </a:spcBef>
              <a:buNone/>
            </a:pPr>
            <a:endParaRPr/>
          </a:p>
        </p:txBody>
      </p:sp>
      <p:pic>
        <p:nvPicPr>
          <p:cNvPr id="129" name="Shape 129"/>
          <p:cNvPicPr preferRelativeResize="0"/>
          <p:nvPr/>
        </p:nvPicPr>
        <p:blipFill>
          <a:blip r:embed="rId3">
            <a:alphaModFix/>
          </a:blip>
          <a:stretch>
            <a:fillRect/>
          </a:stretch>
        </p:blipFill>
        <p:spPr>
          <a:xfrm>
            <a:off x="1437788" y="300987"/>
            <a:ext cx="9316423" cy="6256024"/>
          </a:xfrm>
          <a:prstGeom prst="rect">
            <a:avLst/>
          </a:prstGeom>
          <a:noFill/>
          <a:ln>
            <a:noFill/>
          </a:ln>
        </p:spPr>
      </p:pic>
    </p:spTree>
  </p:cSld>
  <p:clrMapOvr>
    <a:masterClrMapping/>
  </p:clrMapOvr>
  <p:transition spd="slow">
    <p:cut/>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Shape 135"/>
          <p:cNvSpPr txBox="1">
            <a:spLocks noGrp="1"/>
          </p:cNvSpPr>
          <p:nvPr>
            <p:ph type="title"/>
          </p:nvPr>
        </p:nvSpPr>
        <p:spPr>
          <a:xfrm>
            <a:off x="798729" y="500750"/>
            <a:ext cx="10363200" cy="1143000"/>
          </a:xfrm>
          <a:prstGeom prst="rect">
            <a:avLst/>
          </a:prstGeom>
        </p:spPr>
        <p:txBody>
          <a:bodyPr lIns="117825" tIns="117825" rIns="117825" bIns="117825" anchor="ctr" anchorCtr="0">
            <a:noAutofit/>
          </a:bodyPr>
          <a:lstStyle/>
          <a:p>
            <a:pPr>
              <a:spcBef>
                <a:spcPts val="0"/>
              </a:spcBef>
              <a:buNone/>
            </a:pPr>
            <a:r>
              <a:rPr lang="en-US">
                <a:solidFill>
                  <a:srgbClr val="9B37AA"/>
                </a:solidFill>
              </a:rPr>
              <a:t>How Does RSA Work?</a:t>
            </a:r>
          </a:p>
        </p:txBody>
      </p:sp>
      <p:sp>
        <p:nvSpPr>
          <p:cNvPr id="136" name="Shape 136"/>
          <p:cNvSpPr txBox="1">
            <a:spLocks noGrp="1"/>
          </p:cNvSpPr>
          <p:nvPr>
            <p:ph type="body" idx="1"/>
          </p:nvPr>
        </p:nvSpPr>
        <p:spPr>
          <a:xfrm>
            <a:off x="1030075" y="1934625"/>
            <a:ext cx="10363200" cy="4904699"/>
          </a:xfrm>
          <a:prstGeom prst="rect">
            <a:avLst/>
          </a:prstGeom>
        </p:spPr>
        <p:txBody>
          <a:bodyPr lIns="117825" tIns="117825" rIns="117825" bIns="117825" anchor="t" anchorCtr="0">
            <a:noAutofit/>
          </a:bodyPr>
          <a:lstStyle/>
          <a:p>
            <a:pPr marL="342900" lvl="0" indent="-190500" rtl="0">
              <a:lnSpc>
                <a:spcPct val="115000"/>
              </a:lnSpc>
              <a:spcBef>
                <a:spcPts val="0"/>
              </a:spcBef>
              <a:buClr>
                <a:srgbClr val="6699FF"/>
              </a:buClr>
              <a:buSzPct val="100000"/>
              <a:buFont typeface="Gloria Hallelujah"/>
            </a:pPr>
            <a:r>
              <a:rPr lang="en-US" sz="3000" b="1" dirty="0">
                <a:solidFill>
                  <a:srgbClr val="6699FF"/>
                </a:solidFill>
              </a:rPr>
              <a:t>Given KU = &lt;e, n&gt; and KR = &lt;d, n&gt;</a:t>
            </a:r>
          </a:p>
          <a:p>
            <a:pPr marL="0" lvl="0" indent="0" rtl="0">
              <a:lnSpc>
                <a:spcPct val="115000"/>
              </a:lnSpc>
              <a:spcBef>
                <a:spcPts val="0"/>
              </a:spcBef>
              <a:buNone/>
            </a:pPr>
            <a:endParaRPr sz="3000" b="1" dirty="0">
              <a:solidFill>
                <a:srgbClr val="6699FF"/>
              </a:solidFill>
            </a:endParaRPr>
          </a:p>
          <a:p>
            <a:pPr marL="742950" lvl="1" indent="-152400" rtl="0">
              <a:lnSpc>
                <a:spcPct val="115000"/>
              </a:lnSpc>
              <a:spcBef>
                <a:spcPts val="560"/>
              </a:spcBef>
              <a:buClr>
                <a:srgbClr val="6B9462"/>
              </a:buClr>
              <a:buSzPct val="100000"/>
              <a:buFont typeface="Gloria Hallelujah"/>
            </a:pPr>
            <a:r>
              <a:rPr lang="en-US" sz="3000" b="1" dirty="0">
                <a:solidFill>
                  <a:srgbClr val="6B9462"/>
                </a:solidFill>
              </a:rPr>
              <a:t>encryption:  </a:t>
            </a:r>
            <a:r>
              <a:rPr lang="en-US" sz="3000" dirty="0">
                <a:solidFill>
                  <a:schemeClr val="dk1"/>
                </a:solidFill>
              </a:rPr>
              <a:t>c = m</a:t>
            </a:r>
            <a:r>
              <a:rPr lang="en-US" sz="3000" baseline="30000" dirty="0">
                <a:solidFill>
                  <a:schemeClr val="dk1"/>
                </a:solidFill>
              </a:rPr>
              <a:t>e</a:t>
            </a:r>
            <a:r>
              <a:rPr lang="en-US" sz="3000" dirty="0">
                <a:solidFill>
                  <a:schemeClr val="dk1"/>
                </a:solidFill>
              </a:rPr>
              <a:t> mod n, m &lt; n</a:t>
            </a:r>
          </a:p>
          <a:p>
            <a:pPr marL="742950" lvl="1" indent="-152400" rtl="0">
              <a:lnSpc>
                <a:spcPct val="115000"/>
              </a:lnSpc>
              <a:spcBef>
                <a:spcPts val="560"/>
              </a:spcBef>
              <a:buClr>
                <a:srgbClr val="6B9462"/>
              </a:buClr>
              <a:buSzPct val="100000"/>
              <a:buFont typeface="Gloria Hallelujah"/>
            </a:pPr>
            <a:r>
              <a:rPr lang="en-US" sz="3000" b="1" dirty="0">
                <a:solidFill>
                  <a:srgbClr val="6B9462"/>
                </a:solidFill>
              </a:rPr>
              <a:t>decryption: </a:t>
            </a:r>
            <a:r>
              <a:rPr lang="en-US" sz="3000" dirty="0">
                <a:solidFill>
                  <a:schemeClr val="dk1"/>
                </a:solidFill>
              </a:rPr>
              <a:t>m = c</a:t>
            </a:r>
            <a:r>
              <a:rPr lang="en-US" sz="3000" baseline="30000" dirty="0">
                <a:solidFill>
                  <a:schemeClr val="dk1"/>
                </a:solidFill>
              </a:rPr>
              <a:t>d</a:t>
            </a:r>
            <a:r>
              <a:rPr lang="en-US" sz="3000" dirty="0">
                <a:solidFill>
                  <a:schemeClr val="dk1"/>
                </a:solidFill>
              </a:rPr>
              <a:t> mod n</a:t>
            </a:r>
          </a:p>
          <a:p>
            <a:pPr marL="590550" lvl="1" indent="0" rtl="0">
              <a:lnSpc>
                <a:spcPct val="115000"/>
              </a:lnSpc>
              <a:spcBef>
                <a:spcPts val="560"/>
              </a:spcBef>
              <a:buClr>
                <a:srgbClr val="6B9462"/>
              </a:buClr>
              <a:buSzPct val="100000"/>
              <a:buNone/>
            </a:pPr>
            <a:endParaRPr lang="en-US" sz="3000" dirty="0">
              <a:solidFill>
                <a:schemeClr val="dk1"/>
              </a:solidFill>
            </a:endParaRPr>
          </a:p>
          <a:p>
            <a:pPr marL="742950" lvl="1" indent="-152400" rtl="0">
              <a:lnSpc>
                <a:spcPct val="115000"/>
              </a:lnSpc>
              <a:spcBef>
                <a:spcPts val="560"/>
              </a:spcBef>
              <a:buClr>
                <a:srgbClr val="6B9462"/>
              </a:buClr>
              <a:buSzPct val="100000"/>
              <a:buFont typeface="Gloria Hallelujah"/>
            </a:pPr>
            <a:r>
              <a:rPr lang="en-US" sz="3000" b="1" dirty="0">
                <a:solidFill>
                  <a:srgbClr val="6B9462"/>
                </a:solidFill>
              </a:rPr>
              <a:t>signature: </a:t>
            </a:r>
            <a:r>
              <a:rPr lang="en-US" sz="3000" dirty="0">
                <a:solidFill>
                  <a:schemeClr val="dk1"/>
                </a:solidFill>
              </a:rPr>
              <a:t>s = m</a:t>
            </a:r>
            <a:r>
              <a:rPr lang="en-US" sz="3000" baseline="30000" dirty="0">
                <a:solidFill>
                  <a:schemeClr val="dk1"/>
                </a:solidFill>
              </a:rPr>
              <a:t>d</a:t>
            </a:r>
            <a:r>
              <a:rPr lang="en-US" sz="3000" dirty="0">
                <a:solidFill>
                  <a:schemeClr val="dk1"/>
                </a:solidFill>
              </a:rPr>
              <a:t> mod n, m &lt; n</a:t>
            </a:r>
          </a:p>
          <a:p>
            <a:pPr marL="742950" lvl="1" indent="-152400" rtl="0">
              <a:lnSpc>
                <a:spcPct val="115000"/>
              </a:lnSpc>
              <a:spcBef>
                <a:spcPts val="560"/>
              </a:spcBef>
              <a:buClr>
                <a:srgbClr val="6B9462"/>
              </a:buClr>
              <a:buSzPct val="100000"/>
              <a:buFont typeface="Gloria Hallelujah"/>
            </a:pPr>
            <a:r>
              <a:rPr lang="en-US" sz="3000" b="1" dirty="0">
                <a:solidFill>
                  <a:srgbClr val="6B9462"/>
                </a:solidFill>
              </a:rPr>
              <a:t>verification: </a:t>
            </a:r>
            <a:r>
              <a:rPr lang="en-US" sz="3000" dirty="0">
                <a:solidFill>
                  <a:schemeClr val="dk1"/>
                </a:solidFill>
              </a:rPr>
              <a:t>m = s</a:t>
            </a:r>
            <a:r>
              <a:rPr lang="en-US" sz="3000" baseline="30000" dirty="0">
                <a:solidFill>
                  <a:schemeClr val="dk1"/>
                </a:solidFill>
              </a:rPr>
              <a:t>e</a:t>
            </a:r>
            <a:r>
              <a:rPr lang="en-US" sz="3000" dirty="0">
                <a:solidFill>
                  <a:schemeClr val="dk1"/>
                </a:solidFill>
              </a:rPr>
              <a:t> mod n</a:t>
            </a:r>
          </a:p>
        </p:txBody>
      </p:sp>
      <p:pic>
        <p:nvPicPr>
          <p:cNvPr id="137" name="Shape 137"/>
          <p:cNvPicPr preferRelativeResize="0"/>
          <p:nvPr/>
        </p:nvPicPr>
        <p:blipFill>
          <a:blip r:embed="rId3">
            <a:alphaModFix/>
          </a:blip>
          <a:stretch>
            <a:fillRect/>
          </a:stretch>
        </p:blipFill>
        <p:spPr>
          <a:xfrm>
            <a:off x="9039000" y="367600"/>
            <a:ext cx="2545949" cy="2774499"/>
          </a:xfrm>
          <a:prstGeom prst="rect">
            <a:avLst/>
          </a:prstGeom>
          <a:noFill/>
          <a:ln>
            <a:noFill/>
          </a:ln>
        </p:spPr>
      </p:pic>
      <p:pic>
        <p:nvPicPr>
          <p:cNvPr id="9218" name="Picture 2" descr="E-signatures for international transactions">
            <a:extLst>
              <a:ext uri="{FF2B5EF4-FFF2-40B4-BE49-F238E27FC236}">
                <a16:creationId xmlns:a16="http://schemas.microsoft.com/office/drawing/2014/main" id="{81998312-7B11-E399-C109-119B38CB343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10937" y="4709124"/>
            <a:ext cx="3826411" cy="18480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cut/>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Shape 143"/>
          <p:cNvSpPr txBox="1">
            <a:spLocks noGrp="1"/>
          </p:cNvSpPr>
          <p:nvPr>
            <p:ph type="title"/>
          </p:nvPr>
        </p:nvSpPr>
        <p:spPr>
          <a:xfrm>
            <a:off x="812241" y="228600"/>
            <a:ext cx="10363200" cy="1143000"/>
          </a:xfrm>
          <a:prstGeom prst="rect">
            <a:avLst/>
          </a:prstGeom>
        </p:spPr>
        <p:txBody>
          <a:bodyPr lIns="117825" tIns="117825" rIns="117825" bIns="117825" anchor="ctr" anchorCtr="0">
            <a:noAutofit/>
          </a:bodyPr>
          <a:lstStyle/>
          <a:p>
            <a:pPr lvl="0" rtl="0">
              <a:spcBef>
                <a:spcPts val="0"/>
              </a:spcBef>
              <a:buNone/>
            </a:pPr>
            <a:r>
              <a:rPr lang="en-US">
                <a:solidFill>
                  <a:srgbClr val="9B37AA"/>
                </a:solidFill>
              </a:rPr>
              <a:t>Why does RSA Work?</a:t>
            </a:r>
          </a:p>
        </p:txBody>
      </p:sp>
      <p:sp>
        <p:nvSpPr>
          <p:cNvPr id="144" name="Shape 144"/>
          <p:cNvSpPr txBox="1">
            <a:spLocks noGrp="1"/>
          </p:cNvSpPr>
          <p:nvPr>
            <p:ph type="body" idx="1"/>
          </p:nvPr>
        </p:nvSpPr>
        <p:spPr>
          <a:xfrm>
            <a:off x="1142875" y="1219200"/>
            <a:ext cx="10250400" cy="4904699"/>
          </a:xfrm>
          <a:prstGeom prst="rect">
            <a:avLst/>
          </a:prstGeom>
        </p:spPr>
        <p:txBody>
          <a:bodyPr lIns="117825" tIns="117825" rIns="117825" bIns="117825" anchor="t" anchorCtr="0">
            <a:noAutofit/>
          </a:bodyPr>
          <a:lstStyle/>
          <a:p>
            <a:pPr marL="0" lvl="0" indent="0" rtl="0">
              <a:lnSpc>
                <a:spcPct val="100000"/>
              </a:lnSpc>
              <a:spcBef>
                <a:spcPts val="0"/>
              </a:spcBef>
              <a:buNone/>
            </a:pPr>
            <a:r>
              <a:rPr lang="en-US" sz="3000" b="1" dirty="0">
                <a:solidFill>
                  <a:srgbClr val="6699FF"/>
                </a:solidFill>
              </a:rPr>
              <a:t>Given pub = &lt;e, n&gt; and </a:t>
            </a:r>
            <a:r>
              <a:rPr lang="en-US" sz="3000" b="1" dirty="0" err="1">
                <a:solidFill>
                  <a:srgbClr val="6699FF"/>
                </a:solidFill>
              </a:rPr>
              <a:t>priv</a:t>
            </a:r>
            <a:r>
              <a:rPr lang="en-US" sz="3000" b="1" dirty="0">
                <a:solidFill>
                  <a:srgbClr val="6699FF"/>
                </a:solidFill>
              </a:rPr>
              <a:t> = &lt;d, n&gt;</a:t>
            </a:r>
          </a:p>
          <a:p>
            <a:pPr marL="742950" lvl="1" indent="-152400" rtl="0">
              <a:lnSpc>
                <a:spcPct val="100000"/>
              </a:lnSpc>
              <a:spcBef>
                <a:spcPts val="560"/>
              </a:spcBef>
              <a:buClr>
                <a:schemeClr val="dk1"/>
              </a:buClr>
              <a:buSzPct val="100000"/>
              <a:buFont typeface="Gloria Hallelujah"/>
            </a:pPr>
            <a:r>
              <a:rPr lang="en-US" sz="3000" dirty="0">
                <a:solidFill>
                  <a:schemeClr val="dk1"/>
                </a:solidFill>
              </a:rPr>
              <a:t>n =</a:t>
            </a:r>
            <a:r>
              <a:rPr lang="en-US" sz="3000" dirty="0" err="1">
                <a:solidFill>
                  <a:schemeClr val="dk1"/>
                </a:solidFill>
              </a:rPr>
              <a:t>p×q</a:t>
            </a:r>
            <a:r>
              <a:rPr lang="en-US" sz="3000" dirty="0">
                <a:solidFill>
                  <a:schemeClr val="dk1"/>
                </a:solidFill>
              </a:rPr>
              <a:t>, </a:t>
            </a:r>
            <a:r>
              <a:rPr lang="en-US" sz="3000" dirty="0" err="1">
                <a:solidFill>
                  <a:schemeClr val="dk1"/>
                </a:solidFill>
              </a:rPr>
              <a:t>ø</a:t>
            </a:r>
            <a:r>
              <a:rPr lang="en-US" sz="3000" dirty="0">
                <a:solidFill>
                  <a:schemeClr val="dk1"/>
                </a:solidFill>
              </a:rPr>
              <a:t>(n) =(p-1)(q-1) </a:t>
            </a:r>
          </a:p>
          <a:p>
            <a:pPr marL="742950" lvl="1" indent="-152400">
              <a:lnSpc>
                <a:spcPct val="100000"/>
              </a:lnSpc>
              <a:spcBef>
                <a:spcPts val="560"/>
              </a:spcBef>
              <a:buClr>
                <a:schemeClr val="dk1"/>
              </a:buClr>
            </a:pPr>
            <a:r>
              <a:rPr lang="en-US" sz="3000" dirty="0" err="1">
                <a:solidFill>
                  <a:schemeClr val="dk1"/>
                </a:solidFill>
              </a:rPr>
              <a:t>e×d</a:t>
            </a:r>
            <a:r>
              <a:rPr lang="tr-TR" sz="3000" dirty="0">
                <a:solidFill>
                  <a:schemeClr val="dk1"/>
                </a:solidFill>
              </a:rPr>
              <a:t> </a:t>
            </a:r>
            <a:r>
              <a:rPr lang="en-US" sz="3000" dirty="0">
                <a:solidFill>
                  <a:schemeClr val="dk1"/>
                </a:solidFill>
              </a:rPr>
              <a:t>mod </a:t>
            </a:r>
            <a:r>
              <a:rPr lang="en-US" sz="3000" dirty="0" err="1">
                <a:solidFill>
                  <a:schemeClr val="dk1"/>
                </a:solidFill>
              </a:rPr>
              <a:t>ø</a:t>
            </a:r>
            <a:r>
              <a:rPr lang="en-US" sz="3000" dirty="0">
                <a:solidFill>
                  <a:schemeClr val="dk1"/>
                </a:solidFill>
              </a:rPr>
              <a:t>(n) = 1</a:t>
            </a:r>
          </a:p>
          <a:p>
            <a:pPr marL="742950" lvl="1" indent="-152400">
              <a:lnSpc>
                <a:spcPct val="100000"/>
              </a:lnSpc>
              <a:spcBef>
                <a:spcPts val="560"/>
              </a:spcBef>
              <a:buClr>
                <a:schemeClr val="dk1"/>
              </a:buClr>
            </a:pPr>
            <a:r>
              <a:rPr lang="en-US" sz="3000" dirty="0" err="1">
                <a:solidFill>
                  <a:schemeClr val="dk1"/>
                </a:solidFill>
              </a:rPr>
              <a:t>x</a:t>
            </a:r>
            <a:r>
              <a:rPr lang="en-US" sz="3000" baseline="30000" dirty="0" err="1">
                <a:solidFill>
                  <a:schemeClr val="dk1"/>
                </a:solidFill>
              </a:rPr>
              <a:t>e×d</a:t>
            </a:r>
            <a:r>
              <a:rPr lang="en-US" sz="3000" dirty="0">
                <a:solidFill>
                  <a:schemeClr val="dk1"/>
                </a:solidFill>
              </a:rPr>
              <a:t> mod n</a:t>
            </a:r>
            <a:r>
              <a:rPr lang="tr-TR" sz="3000" dirty="0">
                <a:solidFill>
                  <a:schemeClr val="dk1"/>
                </a:solidFill>
              </a:rPr>
              <a:t> </a:t>
            </a:r>
            <a:r>
              <a:rPr lang="en-US" sz="3000" dirty="0">
                <a:solidFill>
                  <a:schemeClr val="dk1"/>
                </a:solidFill>
              </a:rPr>
              <a:t>= x mod n</a:t>
            </a:r>
          </a:p>
          <a:p>
            <a:pPr marL="742950" lvl="1" indent="-152400" rtl="0">
              <a:lnSpc>
                <a:spcPct val="100000"/>
              </a:lnSpc>
              <a:spcBef>
                <a:spcPts val="560"/>
              </a:spcBef>
              <a:buClr>
                <a:schemeClr val="dk1"/>
              </a:buClr>
              <a:buSzPct val="100000"/>
              <a:buFont typeface="Gloria Hallelujah"/>
            </a:pPr>
            <a:r>
              <a:rPr lang="en-US" sz="3000" b="1" dirty="0">
                <a:solidFill>
                  <a:srgbClr val="6B9462"/>
                </a:solidFill>
              </a:rPr>
              <a:t>encryption: </a:t>
            </a:r>
            <a:r>
              <a:rPr lang="en-US" sz="3000" dirty="0">
                <a:solidFill>
                  <a:schemeClr val="dk1"/>
                </a:solidFill>
              </a:rPr>
              <a:t>c = m</a:t>
            </a:r>
            <a:r>
              <a:rPr lang="en-US" sz="3000" baseline="30000" dirty="0">
                <a:solidFill>
                  <a:schemeClr val="dk1"/>
                </a:solidFill>
              </a:rPr>
              <a:t>e</a:t>
            </a:r>
            <a:r>
              <a:rPr lang="en-US" sz="3000" dirty="0">
                <a:solidFill>
                  <a:schemeClr val="dk1"/>
                </a:solidFill>
              </a:rPr>
              <a:t> mod n</a:t>
            </a:r>
          </a:p>
          <a:p>
            <a:pPr marL="742950" lvl="1" indent="-152400" rtl="0">
              <a:lnSpc>
                <a:spcPct val="100000"/>
              </a:lnSpc>
              <a:spcBef>
                <a:spcPts val="560"/>
              </a:spcBef>
              <a:buClr>
                <a:schemeClr val="dk1"/>
              </a:buClr>
              <a:buSzPct val="100000"/>
              <a:buFont typeface="Gloria Hallelujah"/>
            </a:pPr>
            <a:r>
              <a:rPr lang="en-US" sz="3000" b="1" dirty="0">
                <a:solidFill>
                  <a:srgbClr val="6B9462"/>
                </a:solidFill>
              </a:rPr>
              <a:t>decryption:</a:t>
            </a:r>
            <a:r>
              <a:rPr lang="en-US" sz="3000" dirty="0">
                <a:solidFill>
                  <a:schemeClr val="dk1"/>
                </a:solidFill>
              </a:rPr>
              <a:t> m = c</a:t>
            </a:r>
            <a:r>
              <a:rPr lang="en-US" sz="3000" baseline="30000" dirty="0">
                <a:solidFill>
                  <a:schemeClr val="dk1"/>
                </a:solidFill>
              </a:rPr>
              <a:t>d</a:t>
            </a:r>
            <a:r>
              <a:rPr lang="en-US" sz="3000" dirty="0">
                <a:solidFill>
                  <a:schemeClr val="dk1"/>
                </a:solidFill>
              </a:rPr>
              <a:t> mod n = </a:t>
            </a:r>
          </a:p>
          <a:p>
            <a:pPr marL="742950" lvl="1" indent="-285750" rtl="0">
              <a:lnSpc>
                <a:spcPct val="100000"/>
              </a:lnSpc>
              <a:spcBef>
                <a:spcPts val="560"/>
              </a:spcBef>
              <a:buClr>
                <a:srgbClr val="6699FF"/>
              </a:buClr>
              <a:buSzPct val="25000"/>
              <a:buFont typeface="Arial"/>
              <a:buNone/>
            </a:pPr>
            <a:r>
              <a:rPr lang="en-US" sz="3000" dirty="0">
                <a:solidFill>
                  <a:schemeClr val="dk1"/>
                </a:solidFill>
              </a:rPr>
              <a:t>			</a:t>
            </a:r>
            <a:r>
              <a:rPr lang="en-US" sz="3000" dirty="0" err="1">
                <a:solidFill>
                  <a:schemeClr val="dk1"/>
                </a:solidFill>
              </a:rPr>
              <a:t>m</a:t>
            </a:r>
            <a:r>
              <a:rPr lang="en-US" sz="3000" baseline="30000" dirty="0" err="1">
                <a:solidFill>
                  <a:schemeClr val="dk1"/>
                </a:solidFill>
              </a:rPr>
              <a:t>e×d</a:t>
            </a:r>
            <a:r>
              <a:rPr lang="en-US" sz="3000" dirty="0">
                <a:solidFill>
                  <a:schemeClr val="dk1"/>
                </a:solidFill>
              </a:rPr>
              <a:t> mod n = </a:t>
            </a:r>
          </a:p>
          <a:p>
            <a:pPr marL="742950" lvl="1" indent="-285750" rtl="0">
              <a:lnSpc>
                <a:spcPct val="100000"/>
              </a:lnSpc>
              <a:spcBef>
                <a:spcPts val="560"/>
              </a:spcBef>
              <a:buClr>
                <a:srgbClr val="6699FF"/>
              </a:buClr>
              <a:buSzPct val="25000"/>
              <a:buFont typeface="Arial"/>
              <a:buNone/>
            </a:pPr>
            <a:r>
              <a:rPr lang="en-US" sz="3000" dirty="0">
                <a:solidFill>
                  <a:schemeClr val="dk1"/>
                </a:solidFill>
              </a:rPr>
              <a:t>			m mod n = m (since m &lt; n)</a:t>
            </a:r>
          </a:p>
          <a:p>
            <a:pPr marL="742950" lvl="1" indent="-152400" rtl="0">
              <a:lnSpc>
                <a:spcPct val="100000"/>
              </a:lnSpc>
              <a:spcBef>
                <a:spcPts val="560"/>
              </a:spcBef>
              <a:buClr>
                <a:schemeClr val="dk1"/>
              </a:buClr>
              <a:buSzPct val="100000"/>
              <a:buFont typeface="Gloria Hallelujah"/>
            </a:pPr>
            <a:r>
              <a:rPr lang="en-US" sz="3000" dirty="0">
                <a:solidFill>
                  <a:schemeClr val="dk1"/>
                </a:solidFill>
              </a:rPr>
              <a:t>digital signature (similar) </a:t>
            </a:r>
          </a:p>
          <a:p>
            <a:pPr lvl="0" rtl="0">
              <a:spcBef>
                <a:spcPts val="0"/>
              </a:spcBef>
              <a:buNone/>
            </a:pPr>
            <a:endParaRPr sz="3000" dirty="0"/>
          </a:p>
        </p:txBody>
      </p:sp>
      <p:pic>
        <p:nvPicPr>
          <p:cNvPr id="145" name="Shape 145"/>
          <p:cNvPicPr preferRelativeResize="0"/>
          <p:nvPr/>
        </p:nvPicPr>
        <p:blipFill>
          <a:blip r:embed="rId3">
            <a:alphaModFix/>
          </a:blip>
          <a:stretch>
            <a:fillRect/>
          </a:stretch>
        </p:blipFill>
        <p:spPr>
          <a:xfrm>
            <a:off x="9039000" y="367600"/>
            <a:ext cx="2545949" cy="2774499"/>
          </a:xfrm>
          <a:prstGeom prst="rect">
            <a:avLst/>
          </a:prstGeom>
          <a:noFill/>
          <a:ln>
            <a:noFill/>
          </a:ln>
        </p:spPr>
      </p:pic>
      <p:sp>
        <p:nvSpPr>
          <p:cNvPr id="2" name="Shape 96">
            <a:extLst>
              <a:ext uri="{FF2B5EF4-FFF2-40B4-BE49-F238E27FC236}">
                <a16:creationId xmlns:a16="http://schemas.microsoft.com/office/drawing/2014/main" id="{40AF06B3-5991-7E43-1C37-88E3A00CD65D}"/>
              </a:ext>
            </a:extLst>
          </p:cNvPr>
          <p:cNvSpPr txBox="1">
            <a:spLocks/>
          </p:cNvSpPr>
          <p:nvPr/>
        </p:nvSpPr>
        <p:spPr>
          <a:xfrm>
            <a:off x="7589520" y="3715902"/>
            <a:ext cx="4602480" cy="1694298"/>
          </a:xfrm>
          <a:prstGeom prst="rect">
            <a:avLst/>
          </a:prstGeom>
          <a:ln/>
        </p:spPr>
        <p:style>
          <a:lnRef idx="1">
            <a:schemeClr val="dk1"/>
          </a:lnRef>
          <a:fillRef idx="2">
            <a:schemeClr val="dk1"/>
          </a:fillRef>
          <a:effectRef idx="1">
            <a:schemeClr val="dk1"/>
          </a:effectRef>
          <a:fontRef idx="minor">
            <a:schemeClr val="dk1"/>
          </a:fontRef>
        </p:style>
        <p:txBody>
          <a:bodyPr lIns="117825" tIns="117825" rIns="117825" bIns="117825" anchor="t" anchorCtr="0">
            <a:noAutofit/>
          </a:bodyPr>
          <a:lstStyle>
            <a:defPPr marR="0" algn="l" rtl="0">
              <a:lnSpc>
                <a:spcPct val="100000"/>
              </a:lnSpc>
              <a:spcBef>
                <a:spcPts val="0"/>
              </a:spcBef>
              <a:spcAft>
                <a:spcPts val="0"/>
              </a:spcAft>
            </a:defPPr>
            <a:lvl1pPr marL="444500" marR="0" indent="-254000" algn="l" rtl="0">
              <a:lnSpc>
                <a:spcPct val="150000"/>
              </a:lnSpc>
              <a:spcBef>
                <a:spcPts val="800"/>
              </a:spcBef>
              <a:spcAft>
                <a:spcPts val="0"/>
              </a:spcAft>
              <a:buSzPct val="100000"/>
              <a:buFont typeface="Gloria Hallelujah"/>
              <a:buChar char="●"/>
              <a:defRPr sz="2700" b="0" i="0" u="none" strike="noStrike" cap="none" baseline="0">
                <a:solidFill>
                  <a:srgbClr val="000000"/>
                </a:solidFill>
                <a:latin typeface="Gloria Hallelujah"/>
                <a:ea typeface="Gloria Hallelujah"/>
                <a:cs typeface="Gloria Hallelujah"/>
                <a:sym typeface="Gloria Hallelujah"/>
                <a:rtl val="0"/>
              </a:defRPr>
            </a:lvl1pPr>
            <a:lvl2pPr marL="952500" marR="0" indent="-190500" algn="l" rtl="0">
              <a:lnSpc>
                <a:spcPct val="150000"/>
              </a:lnSpc>
              <a:spcBef>
                <a:spcPts val="700"/>
              </a:spcBef>
              <a:spcAft>
                <a:spcPts val="0"/>
              </a:spcAft>
              <a:buSzPct val="100000"/>
              <a:buFont typeface="Gloria Hallelujah"/>
              <a:buChar char="●"/>
              <a:defRPr sz="2700" b="0" i="0" u="none" strike="noStrike" cap="none" baseline="0">
                <a:solidFill>
                  <a:srgbClr val="000000"/>
                </a:solidFill>
                <a:latin typeface="Gloria Hallelujah"/>
                <a:ea typeface="Gloria Hallelujah"/>
                <a:cs typeface="Gloria Hallelujah"/>
                <a:sym typeface="Gloria Hallelujah"/>
                <a:rtl val="0"/>
              </a:defRPr>
            </a:lvl2pPr>
            <a:lvl3pPr marL="1473200" marR="0" indent="-165100" algn="l" rtl="0">
              <a:lnSpc>
                <a:spcPct val="150000"/>
              </a:lnSpc>
              <a:spcBef>
                <a:spcPts val="600"/>
              </a:spcBef>
              <a:spcAft>
                <a:spcPts val="0"/>
              </a:spcAft>
              <a:buSzPct val="100000"/>
              <a:buFont typeface="Gloria Hallelujah"/>
              <a:buChar char="●"/>
              <a:defRPr sz="2700" b="0" i="0" u="none" strike="noStrike" cap="none" baseline="0">
                <a:solidFill>
                  <a:srgbClr val="000000"/>
                </a:solidFill>
                <a:latin typeface="Gloria Hallelujah"/>
                <a:ea typeface="Gloria Hallelujah"/>
                <a:cs typeface="Gloria Hallelujah"/>
                <a:sym typeface="Gloria Hallelujah"/>
                <a:rtl val="0"/>
              </a:defRPr>
            </a:lvl3pPr>
            <a:lvl4pPr marL="2070100" marR="0" indent="-139700" algn="l" rtl="0">
              <a:lnSpc>
                <a:spcPct val="150000"/>
              </a:lnSpc>
              <a:spcBef>
                <a:spcPts val="500"/>
              </a:spcBef>
              <a:spcAft>
                <a:spcPts val="0"/>
              </a:spcAft>
              <a:buSzPct val="100000"/>
              <a:buFont typeface="Gloria Hallelujah"/>
              <a:buChar char="•"/>
              <a:defRPr sz="2700" b="0" i="0" u="none" strike="noStrike" cap="none" baseline="0">
                <a:solidFill>
                  <a:srgbClr val="000000"/>
                </a:solidFill>
                <a:latin typeface="Gloria Hallelujah"/>
                <a:ea typeface="Gloria Hallelujah"/>
                <a:cs typeface="Gloria Hallelujah"/>
                <a:sym typeface="Gloria Hallelujah"/>
                <a:rtl val="0"/>
              </a:defRPr>
            </a:lvl4pPr>
            <a:lvl5pPr marL="2654300" marR="0" indent="-127000" algn="l" rtl="0">
              <a:lnSpc>
                <a:spcPct val="150000"/>
              </a:lnSpc>
              <a:spcBef>
                <a:spcPts val="500"/>
              </a:spcBef>
              <a:spcAft>
                <a:spcPts val="0"/>
              </a:spcAft>
              <a:buSzPct val="100000"/>
              <a:buFont typeface="Gloria Hallelujah"/>
              <a:buChar char="–"/>
              <a:defRPr sz="2700" b="0" i="0" u="none" strike="noStrike" cap="none" baseline="0">
                <a:solidFill>
                  <a:srgbClr val="000000"/>
                </a:solidFill>
                <a:latin typeface="Gloria Hallelujah"/>
                <a:ea typeface="Gloria Hallelujah"/>
                <a:cs typeface="Gloria Hallelujah"/>
                <a:sym typeface="Gloria Hallelujah"/>
                <a:rtl val="0"/>
              </a:defRPr>
            </a:lvl5pPr>
            <a:lvl6pPr marL="3238500" marR="0" indent="-127000" algn="l" rtl="0">
              <a:lnSpc>
                <a:spcPct val="150000"/>
              </a:lnSpc>
              <a:spcBef>
                <a:spcPts val="500"/>
              </a:spcBef>
              <a:spcAft>
                <a:spcPts val="0"/>
              </a:spcAft>
              <a:buSzPct val="100000"/>
              <a:buFont typeface="Gloria Hallelujah"/>
              <a:buChar char="–"/>
              <a:defRPr sz="2700" b="0" i="0" u="none" strike="noStrike" cap="none" baseline="0">
                <a:solidFill>
                  <a:srgbClr val="000000"/>
                </a:solidFill>
                <a:latin typeface="Gloria Hallelujah"/>
                <a:ea typeface="Gloria Hallelujah"/>
                <a:cs typeface="Gloria Hallelujah"/>
                <a:sym typeface="Gloria Hallelujah"/>
                <a:rtl val="0"/>
              </a:defRPr>
            </a:lvl6pPr>
            <a:lvl7pPr marL="3822700" marR="0" indent="-127000" algn="l" rtl="0">
              <a:lnSpc>
                <a:spcPct val="150000"/>
              </a:lnSpc>
              <a:spcBef>
                <a:spcPts val="500"/>
              </a:spcBef>
              <a:spcAft>
                <a:spcPts val="0"/>
              </a:spcAft>
              <a:buSzPct val="100000"/>
              <a:buFont typeface="Gloria Hallelujah"/>
              <a:buChar char="–"/>
              <a:defRPr sz="2700" b="0" i="0" u="none" strike="noStrike" cap="none" baseline="0">
                <a:solidFill>
                  <a:srgbClr val="000000"/>
                </a:solidFill>
                <a:latin typeface="Gloria Hallelujah"/>
                <a:ea typeface="Gloria Hallelujah"/>
                <a:cs typeface="Gloria Hallelujah"/>
                <a:sym typeface="Gloria Hallelujah"/>
                <a:rtl val="0"/>
              </a:defRPr>
            </a:lvl7pPr>
            <a:lvl8pPr marL="4419600" marR="0" indent="-127000" algn="l" rtl="0">
              <a:lnSpc>
                <a:spcPct val="150000"/>
              </a:lnSpc>
              <a:spcBef>
                <a:spcPts val="500"/>
              </a:spcBef>
              <a:spcAft>
                <a:spcPts val="0"/>
              </a:spcAft>
              <a:buSzPct val="100000"/>
              <a:buFont typeface="Gloria Hallelujah"/>
              <a:buChar char="–"/>
              <a:defRPr sz="2700" b="0" i="0" u="none" strike="noStrike" cap="none" baseline="0">
                <a:solidFill>
                  <a:srgbClr val="000000"/>
                </a:solidFill>
                <a:latin typeface="Gloria Hallelujah"/>
                <a:ea typeface="Gloria Hallelujah"/>
                <a:cs typeface="Gloria Hallelujah"/>
                <a:sym typeface="Gloria Hallelujah"/>
                <a:rtl val="0"/>
              </a:defRPr>
            </a:lvl8pPr>
            <a:lvl9pPr marL="5016500" marR="0" indent="-139700" algn="l" rtl="0">
              <a:lnSpc>
                <a:spcPct val="150000"/>
              </a:lnSpc>
              <a:spcBef>
                <a:spcPts val="500"/>
              </a:spcBef>
              <a:spcAft>
                <a:spcPts val="0"/>
              </a:spcAft>
              <a:buSzPct val="100000"/>
              <a:buFont typeface="Gloria Hallelujah"/>
              <a:buChar char="–"/>
              <a:defRPr sz="2700" b="0" i="0" u="none" strike="noStrike" cap="none" baseline="0">
                <a:solidFill>
                  <a:srgbClr val="000000"/>
                </a:solidFill>
                <a:latin typeface="Gloria Hallelujah"/>
                <a:ea typeface="Gloria Hallelujah"/>
                <a:cs typeface="Gloria Hallelujah"/>
                <a:sym typeface="Gloria Hallelujah"/>
                <a:rtl val="0"/>
              </a:defRPr>
            </a:lvl9pPr>
          </a:lstStyle>
          <a:p>
            <a:pPr marL="342900" indent="-190500">
              <a:lnSpc>
                <a:spcPct val="100000"/>
              </a:lnSpc>
              <a:spcBef>
                <a:spcPts val="0"/>
              </a:spcBef>
              <a:buClr>
                <a:schemeClr val="dk1"/>
              </a:buClr>
            </a:pPr>
            <a:r>
              <a:rPr lang="en-US" sz="1800" dirty="0" err="1">
                <a:solidFill>
                  <a:schemeClr val="dk1"/>
                </a:solidFill>
              </a:rPr>
              <a:t>x</a:t>
            </a:r>
            <a:r>
              <a:rPr lang="en-US" sz="1800" baseline="30000" dirty="0" err="1">
                <a:solidFill>
                  <a:schemeClr val="dk1"/>
                </a:solidFill>
              </a:rPr>
              <a:t>y</a:t>
            </a:r>
            <a:r>
              <a:rPr lang="en-US" sz="1800" dirty="0">
                <a:solidFill>
                  <a:schemeClr val="dk1"/>
                </a:solidFill>
              </a:rPr>
              <a:t> mod n = </a:t>
            </a:r>
            <a:r>
              <a:rPr lang="en-US" sz="1800" dirty="0" err="1">
                <a:solidFill>
                  <a:schemeClr val="dk1"/>
                </a:solidFill>
              </a:rPr>
              <a:t>x</a:t>
            </a:r>
            <a:r>
              <a:rPr lang="en-US" sz="1800" baseline="30000" dirty="0" err="1">
                <a:solidFill>
                  <a:schemeClr val="dk1"/>
                </a:solidFill>
              </a:rPr>
              <a:t>y</a:t>
            </a:r>
            <a:r>
              <a:rPr lang="en-US" sz="1800" baseline="30000" dirty="0">
                <a:solidFill>
                  <a:schemeClr val="dk1"/>
                </a:solidFill>
              </a:rPr>
              <a:t> mod </a:t>
            </a:r>
            <a:r>
              <a:rPr lang="en-US" sz="1800" baseline="30000" dirty="0" err="1">
                <a:solidFill>
                  <a:schemeClr val="dk1"/>
                </a:solidFill>
              </a:rPr>
              <a:t>ø</a:t>
            </a:r>
            <a:r>
              <a:rPr lang="en-US" sz="1800" baseline="30000" dirty="0">
                <a:solidFill>
                  <a:schemeClr val="dk1"/>
                </a:solidFill>
              </a:rPr>
              <a:t>(n) </a:t>
            </a:r>
            <a:r>
              <a:rPr lang="en-US" sz="1800" dirty="0">
                <a:solidFill>
                  <a:schemeClr val="dk1"/>
                </a:solidFill>
              </a:rPr>
              <a:t>mod n</a:t>
            </a:r>
            <a:r>
              <a:rPr lang="en-US" sz="1800" baseline="30000" dirty="0">
                <a:solidFill>
                  <a:schemeClr val="dk1"/>
                </a:solidFill>
              </a:rPr>
              <a:t> </a:t>
            </a:r>
          </a:p>
          <a:p>
            <a:pPr marL="0" indent="0">
              <a:lnSpc>
                <a:spcPct val="100000"/>
              </a:lnSpc>
              <a:spcBef>
                <a:spcPts val="640"/>
              </a:spcBef>
              <a:buFont typeface="Gloria Hallelujah"/>
              <a:buNone/>
            </a:pPr>
            <a:endParaRPr lang="en-US" sz="1800" dirty="0">
              <a:solidFill>
                <a:schemeClr val="dk1"/>
              </a:solidFill>
            </a:endParaRPr>
          </a:p>
          <a:p>
            <a:pPr marL="0" indent="0">
              <a:lnSpc>
                <a:spcPct val="100000"/>
              </a:lnSpc>
              <a:spcBef>
                <a:spcPts val="640"/>
              </a:spcBef>
              <a:buFont typeface="Gloria Hallelujah"/>
              <a:buNone/>
            </a:pPr>
            <a:endParaRPr lang="en-US" sz="1800" dirty="0">
              <a:solidFill>
                <a:schemeClr val="dk1"/>
              </a:solidFill>
            </a:endParaRPr>
          </a:p>
          <a:p>
            <a:pPr marL="342900" indent="-190500">
              <a:lnSpc>
                <a:spcPct val="100000"/>
              </a:lnSpc>
              <a:spcBef>
                <a:spcPts val="640"/>
              </a:spcBef>
              <a:buClr>
                <a:schemeClr val="dk1"/>
              </a:buClr>
            </a:pPr>
            <a:r>
              <a:rPr lang="en-US" sz="1800" dirty="0">
                <a:solidFill>
                  <a:schemeClr val="dk1"/>
                </a:solidFill>
              </a:rPr>
              <a:t>if y = 1 mod </a:t>
            </a:r>
            <a:r>
              <a:rPr lang="en-US" sz="1800" dirty="0" err="1">
                <a:solidFill>
                  <a:schemeClr val="dk1"/>
                </a:solidFill>
              </a:rPr>
              <a:t>ø</a:t>
            </a:r>
            <a:r>
              <a:rPr lang="en-US" sz="1800" dirty="0">
                <a:solidFill>
                  <a:schemeClr val="dk1"/>
                </a:solidFill>
              </a:rPr>
              <a:t>(n) then </a:t>
            </a:r>
            <a:r>
              <a:rPr lang="en-US" sz="1800" dirty="0" err="1">
                <a:solidFill>
                  <a:schemeClr val="dk1"/>
                </a:solidFill>
              </a:rPr>
              <a:t>x</a:t>
            </a:r>
            <a:r>
              <a:rPr lang="en-US" sz="1800" baseline="30000" dirty="0" err="1">
                <a:solidFill>
                  <a:schemeClr val="dk1"/>
                </a:solidFill>
              </a:rPr>
              <a:t>y</a:t>
            </a:r>
            <a:r>
              <a:rPr lang="en-US" sz="1800" dirty="0">
                <a:solidFill>
                  <a:schemeClr val="dk1"/>
                </a:solidFill>
              </a:rPr>
              <a:t> mod n = x mod n</a:t>
            </a:r>
          </a:p>
        </p:txBody>
      </p:sp>
    </p:spTree>
  </p:cSld>
  <p:clrMapOvr>
    <a:masterClrMapping/>
  </p:clrMapOvr>
  <p:transition spd="slow">
    <p:cut/>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Shape 151"/>
          <p:cNvSpPr txBox="1">
            <a:spLocks noGrp="1"/>
          </p:cNvSpPr>
          <p:nvPr>
            <p:ph type="title"/>
          </p:nvPr>
        </p:nvSpPr>
        <p:spPr>
          <a:xfrm>
            <a:off x="812241" y="228600"/>
            <a:ext cx="10363200" cy="1143000"/>
          </a:xfrm>
          <a:prstGeom prst="rect">
            <a:avLst/>
          </a:prstGeom>
        </p:spPr>
        <p:txBody>
          <a:bodyPr lIns="117825" tIns="117825" rIns="117825" bIns="117825" anchor="ctr" anchorCtr="0">
            <a:noAutofit/>
          </a:bodyPr>
          <a:lstStyle/>
          <a:p>
            <a:pPr lvl="0" rtl="0">
              <a:spcBef>
                <a:spcPts val="0"/>
              </a:spcBef>
              <a:buNone/>
            </a:pPr>
            <a:r>
              <a:rPr lang="en-US">
                <a:solidFill>
                  <a:srgbClr val="9B37AA"/>
                </a:solidFill>
              </a:rPr>
              <a:t>Why does RSA Work?</a:t>
            </a:r>
          </a:p>
        </p:txBody>
      </p:sp>
      <p:pic>
        <p:nvPicPr>
          <p:cNvPr id="152" name="Shape 152"/>
          <p:cNvPicPr preferRelativeResize="0"/>
          <p:nvPr/>
        </p:nvPicPr>
        <p:blipFill>
          <a:blip r:embed="rId3">
            <a:alphaModFix/>
          </a:blip>
          <a:stretch>
            <a:fillRect/>
          </a:stretch>
        </p:blipFill>
        <p:spPr>
          <a:xfrm>
            <a:off x="615787" y="1749374"/>
            <a:ext cx="10620922" cy="3538800"/>
          </a:xfrm>
          <a:prstGeom prst="rect">
            <a:avLst/>
          </a:prstGeom>
          <a:noFill/>
          <a:ln>
            <a:noFill/>
          </a:ln>
        </p:spPr>
      </p:pic>
      <p:sp>
        <p:nvSpPr>
          <p:cNvPr id="2" name="TextBox 1">
            <a:extLst>
              <a:ext uri="{FF2B5EF4-FFF2-40B4-BE49-F238E27FC236}">
                <a16:creationId xmlns:a16="http://schemas.microsoft.com/office/drawing/2014/main" id="{529583C9-30DC-3FA8-92F3-CA47D8B50F02}"/>
              </a:ext>
            </a:extLst>
          </p:cNvPr>
          <p:cNvSpPr txBox="1"/>
          <p:nvPr/>
        </p:nvSpPr>
        <p:spPr>
          <a:xfrm>
            <a:off x="615787" y="6334780"/>
            <a:ext cx="3108543" cy="523220"/>
          </a:xfrm>
          <a:prstGeom prst="rect">
            <a:avLst/>
          </a:prstGeom>
          <a:noFill/>
        </p:spPr>
        <p:txBody>
          <a:bodyPr wrap="none" rtlCol="0">
            <a:spAutoFit/>
          </a:bodyPr>
          <a:lstStyle/>
          <a:p>
            <a:r>
              <a:rPr lang="en-US" sz="1400" dirty="0">
                <a:solidFill>
                  <a:schemeClr val="dk1"/>
                </a:solidFill>
              </a:rPr>
              <a:t>23=10111 in binary and  key size= 5 </a:t>
            </a:r>
          </a:p>
          <a:p>
            <a:endParaRPr lang="en-TR" dirty="0"/>
          </a:p>
        </p:txBody>
      </p:sp>
    </p:spTree>
  </p:cSld>
  <p:clrMapOvr>
    <a:masterClrMapping/>
  </p:clrMapOvr>
  <p:transition spd="slow">
    <p:cut/>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A66A5F-1761-720E-4496-735E3CAA81C5}"/>
              </a:ext>
            </a:extLst>
          </p:cNvPr>
          <p:cNvSpPr>
            <a:spLocks noGrp="1"/>
          </p:cNvSpPr>
          <p:nvPr>
            <p:ph type="title"/>
          </p:nvPr>
        </p:nvSpPr>
        <p:spPr/>
        <p:txBody>
          <a:bodyPr/>
          <a:lstStyle/>
          <a:p>
            <a:r>
              <a:rPr lang="en-TR" dirty="0"/>
              <a:t>My 2048 bit Public Key</a:t>
            </a:r>
          </a:p>
        </p:txBody>
      </p:sp>
      <p:sp>
        <p:nvSpPr>
          <p:cNvPr id="4" name="TextBox 3">
            <a:extLst>
              <a:ext uri="{FF2B5EF4-FFF2-40B4-BE49-F238E27FC236}">
                <a16:creationId xmlns:a16="http://schemas.microsoft.com/office/drawing/2014/main" id="{2C015C8C-0FDC-1FA3-C826-D408D7896DCA}"/>
              </a:ext>
            </a:extLst>
          </p:cNvPr>
          <p:cNvSpPr txBox="1"/>
          <p:nvPr/>
        </p:nvSpPr>
        <p:spPr>
          <a:xfrm>
            <a:off x="274320" y="1371600"/>
            <a:ext cx="12161520" cy="3416320"/>
          </a:xfrm>
          <a:prstGeom prst="rect">
            <a:avLst/>
          </a:prstGeom>
          <a:noFill/>
        </p:spPr>
        <p:txBody>
          <a:bodyPr wrap="square" rtlCol="0">
            <a:spAutoFit/>
          </a:bodyPr>
          <a:lstStyle/>
          <a:p>
            <a:r>
              <a:rPr lang="en-US" sz="2400" dirty="0"/>
              <a:t>-----BEGIN PUBLIC KEY-----</a:t>
            </a:r>
          </a:p>
          <a:p>
            <a:r>
              <a:rPr lang="en-US" sz="2400" dirty="0"/>
              <a:t>MIIBIjANBgkqhkiG9w0BAQEFAAOCAQ8AMIIBCgKCAQEAx/NMcOKqtw0qEkGX39z2</a:t>
            </a:r>
          </a:p>
          <a:p>
            <a:r>
              <a:rPr lang="en-US" sz="2400" dirty="0"/>
              <a:t>AiyFUF1jtIlS5K4LW+y19LpPY83BsTEhzFcqwoyYpbUanwph4kW6VQoZ7xFP3Lvz</a:t>
            </a:r>
          </a:p>
          <a:p>
            <a:r>
              <a:rPr lang="en-US" sz="2400" dirty="0"/>
              <a:t>kBwkf61tYIE2e9qoj2gHjHrIfgDrdYpDFBmGgMXIBgZrSRk+ZzlYQbx+fW+TqDYW</a:t>
            </a:r>
          </a:p>
          <a:p>
            <a:r>
              <a:rPr lang="en-US" sz="2400" dirty="0"/>
              <a:t>fX8OkUxt/e78G7khbNoP7v1zhlTfqc3U7AVWu9fUrYUKmbXv/u40gkz+7K5F53Sr</a:t>
            </a:r>
          </a:p>
          <a:p>
            <a:r>
              <a:rPr lang="en-US" sz="2400" dirty="0"/>
              <a:t>CuxoNZlCcgk23sA1nyO2pEx/aBQNnajiPre6mA6kQy6qxInoBRP+cMLfvFXP9CD5</a:t>
            </a:r>
          </a:p>
          <a:p>
            <a:r>
              <a:rPr lang="en-US" sz="2400" dirty="0"/>
              <a:t>ySxTyj1ber6ntz7g1RbzpsdmVWGTNtFb5/spTuqVPGZiVzNtgdsvI3rgqdDx16AN</a:t>
            </a:r>
          </a:p>
          <a:p>
            <a:r>
              <a:rPr lang="en-US" sz="2400" dirty="0" err="1"/>
              <a:t>tQIDAQAB</a:t>
            </a:r>
            <a:endParaRPr lang="en-US" sz="2400" dirty="0"/>
          </a:p>
          <a:p>
            <a:r>
              <a:rPr lang="en-US" sz="2400" dirty="0"/>
              <a:t>-----END PUBLIC KEY-----</a:t>
            </a:r>
            <a:endParaRPr lang="en-TR" sz="2400" dirty="0"/>
          </a:p>
        </p:txBody>
      </p:sp>
      <p:pic>
        <p:nvPicPr>
          <p:cNvPr id="10242" name="Picture 2" descr="Waiting For Message GIFs | Tenor">
            <a:extLst>
              <a:ext uri="{FF2B5EF4-FFF2-40B4-BE49-F238E27FC236}">
                <a16:creationId xmlns:a16="http://schemas.microsoft.com/office/drawing/2014/main" id="{B671A8DB-57B7-CFB1-AAEA-E0F2B7C654A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28548" y="4787920"/>
            <a:ext cx="2887151" cy="19189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93868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BA8B67-DA8F-5BF1-C041-33EA774BEA93}"/>
              </a:ext>
            </a:extLst>
          </p:cNvPr>
          <p:cNvSpPr>
            <a:spLocks noGrp="1"/>
          </p:cNvSpPr>
          <p:nvPr>
            <p:ph type="title"/>
          </p:nvPr>
        </p:nvSpPr>
        <p:spPr/>
        <p:txBody>
          <a:bodyPr/>
          <a:lstStyle/>
          <a:p>
            <a:r>
              <a:rPr lang="en-TR" dirty="0"/>
              <a:t>How to Get RSA Keys with OpenSSL</a:t>
            </a:r>
          </a:p>
        </p:txBody>
      </p:sp>
      <p:sp>
        <p:nvSpPr>
          <p:cNvPr id="3" name="Text Placeholder 2">
            <a:extLst>
              <a:ext uri="{FF2B5EF4-FFF2-40B4-BE49-F238E27FC236}">
                <a16:creationId xmlns:a16="http://schemas.microsoft.com/office/drawing/2014/main" id="{2CCB823A-EA1A-F696-C15C-3D92BE6315AA}"/>
              </a:ext>
            </a:extLst>
          </p:cNvPr>
          <p:cNvSpPr>
            <a:spLocks noGrp="1"/>
          </p:cNvSpPr>
          <p:nvPr>
            <p:ph type="body" idx="1"/>
          </p:nvPr>
        </p:nvSpPr>
        <p:spPr/>
        <p:txBody>
          <a:bodyPr/>
          <a:lstStyle/>
          <a:p>
            <a:pPr marL="190500" indent="0" algn="l">
              <a:buNone/>
            </a:pPr>
            <a:br>
              <a:rPr lang="en-US" b="0" i="0" dirty="0">
                <a:solidFill>
                  <a:srgbClr val="374151"/>
                </a:solidFill>
                <a:effectLst/>
                <a:latin typeface="Söhne"/>
              </a:rPr>
            </a:br>
            <a:endParaRPr lang="en-US" b="0" i="0" dirty="0">
              <a:solidFill>
                <a:srgbClr val="374151"/>
              </a:solidFill>
              <a:effectLst/>
              <a:latin typeface="Söhne"/>
            </a:endParaRPr>
          </a:p>
          <a:p>
            <a:pPr marL="190500" indent="0">
              <a:buNone/>
            </a:pPr>
            <a:endParaRPr lang="en-TR" dirty="0"/>
          </a:p>
        </p:txBody>
      </p:sp>
      <p:pic>
        <p:nvPicPr>
          <p:cNvPr id="4" name="Picture 3">
            <a:extLst>
              <a:ext uri="{FF2B5EF4-FFF2-40B4-BE49-F238E27FC236}">
                <a16:creationId xmlns:a16="http://schemas.microsoft.com/office/drawing/2014/main" id="{3AF89357-8A17-2E98-FB7F-D00300BD3E6C}"/>
              </a:ext>
            </a:extLst>
          </p:cNvPr>
          <p:cNvPicPr>
            <a:picLocks noChangeAspect="1"/>
          </p:cNvPicPr>
          <p:nvPr/>
        </p:nvPicPr>
        <p:blipFill>
          <a:blip r:embed="rId2"/>
          <a:stretch>
            <a:fillRect/>
          </a:stretch>
        </p:blipFill>
        <p:spPr>
          <a:xfrm>
            <a:off x="563871" y="1306924"/>
            <a:ext cx="7680960" cy="960120"/>
          </a:xfrm>
          <a:prstGeom prst="rect">
            <a:avLst/>
          </a:prstGeom>
        </p:spPr>
      </p:pic>
      <p:sp>
        <p:nvSpPr>
          <p:cNvPr id="5" name="TextBox 4">
            <a:extLst>
              <a:ext uri="{FF2B5EF4-FFF2-40B4-BE49-F238E27FC236}">
                <a16:creationId xmlns:a16="http://schemas.microsoft.com/office/drawing/2014/main" id="{68FCAED7-3A00-D454-C384-DF1284461A60}"/>
              </a:ext>
            </a:extLst>
          </p:cNvPr>
          <p:cNvSpPr txBox="1"/>
          <p:nvPr/>
        </p:nvSpPr>
        <p:spPr>
          <a:xfrm>
            <a:off x="1020893" y="2331720"/>
            <a:ext cx="6418083" cy="52322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err="1"/>
              <a:t>openssl</a:t>
            </a:r>
            <a:r>
              <a:rPr lang="en-US" dirty="0"/>
              <a:t> </a:t>
            </a:r>
            <a:r>
              <a:rPr lang="en-US" dirty="0" err="1"/>
              <a:t>genpkey</a:t>
            </a:r>
            <a:r>
              <a:rPr lang="en-US" dirty="0"/>
              <a:t> -algorithm RSA -out private-</a:t>
            </a:r>
            <a:r>
              <a:rPr lang="en-US" dirty="0" err="1"/>
              <a:t>key.pem</a:t>
            </a:r>
            <a:r>
              <a:rPr lang="en-US" dirty="0"/>
              <a:t> -aes256</a:t>
            </a:r>
          </a:p>
          <a:p>
            <a:endParaRPr lang="en-TR" dirty="0"/>
          </a:p>
        </p:txBody>
      </p:sp>
      <p:pic>
        <p:nvPicPr>
          <p:cNvPr id="6" name="Picture 5">
            <a:extLst>
              <a:ext uri="{FF2B5EF4-FFF2-40B4-BE49-F238E27FC236}">
                <a16:creationId xmlns:a16="http://schemas.microsoft.com/office/drawing/2014/main" id="{EE93BEB9-AB20-8620-17AD-B2DE097DC8E7}"/>
              </a:ext>
            </a:extLst>
          </p:cNvPr>
          <p:cNvPicPr>
            <a:picLocks noChangeAspect="1"/>
          </p:cNvPicPr>
          <p:nvPr/>
        </p:nvPicPr>
        <p:blipFill>
          <a:blip r:embed="rId3"/>
          <a:stretch>
            <a:fillRect/>
          </a:stretch>
        </p:blipFill>
        <p:spPr>
          <a:xfrm>
            <a:off x="563871" y="2919616"/>
            <a:ext cx="7848609" cy="1326013"/>
          </a:xfrm>
          <a:prstGeom prst="rect">
            <a:avLst/>
          </a:prstGeom>
        </p:spPr>
      </p:pic>
      <p:sp>
        <p:nvSpPr>
          <p:cNvPr id="7" name="TextBox 6">
            <a:extLst>
              <a:ext uri="{FF2B5EF4-FFF2-40B4-BE49-F238E27FC236}">
                <a16:creationId xmlns:a16="http://schemas.microsoft.com/office/drawing/2014/main" id="{FA7C98DF-3835-B2A8-F28F-AF737D2AE06D}"/>
              </a:ext>
            </a:extLst>
          </p:cNvPr>
          <p:cNvSpPr txBox="1"/>
          <p:nvPr/>
        </p:nvSpPr>
        <p:spPr>
          <a:xfrm>
            <a:off x="1016559" y="4437153"/>
            <a:ext cx="4937570" cy="523220"/>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dirty="0" err="1"/>
              <a:t>openssl</a:t>
            </a:r>
            <a:r>
              <a:rPr lang="en-US" dirty="0"/>
              <a:t> </a:t>
            </a:r>
            <a:r>
              <a:rPr lang="en-US" dirty="0" err="1"/>
              <a:t>rsa</a:t>
            </a:r>
            <a:r>
              <a:rPr lang="en-US" dirty="0"/>
              <a:t> -</a:t>
            </a:r>
            <a:r>
              <a:rPr lang="en-US" dirty="0" err="1"/>
              <a:t>pubout</a:t>
            </a:r>
            <a:r>
              <a:rPr lang="en-US" dirty="0"/>
              <a:t> -in private-</a:t>
            </a:r>
            <a:r>
              <a:rPr lang="en-US" dirty="0" err="1"/>
              <a:t>key.pem</a:t>
            </a:r>
            <a:r>
              <a:rPr lang="en-US" dirty="0"/>
              <a:t> -out public-</a:t>
            </a:r>
            <a:r>
              <a:rPr lang="en-US" dirty="0" err="1"/>
              <a:t>key.pem</a:t>
            </a:r>
            <a:endParaRPr lang="en-US" dirty="0"/>
          </a:p>
          <a:p>
            <a:endParaRPr lang="en-TR" dirty="0"/>
          </a:p>
        </p:txBody>
      </p:sp>
      <p:pic>
        <p:nvPicPr>
          <p:cNvPr id="8" name="Picture 7">
            <a:extLst>
              <a:ext uri="{FF2B5EF4-FFF2-40B4-BE49-F238E27FC236}">
                <a16:creationId xmlns:a16="http://schemas.microsoft.com/office/drawing/2014/main" id="{233C18CB-3084-A1B2-F7C5-90F744C70093}"/>
              </a:ext>
            </a:extLst>
          </p:cNvPr>
          <p:cNvPicPr>
            <a:picLocks noChangeAspect="1"/>
          </p:cNvPicPr>
          <p:nvPr/>
        </p:nvPicPr>
        <p:blipFill>
          <a:blip r:embed="rId4"/>
          <a:stretch>
            <a:fillRect/>
          </a:stretch>
        </p:blipFill>
        <p:spPr>
          <a:xfrm>
            <a:off x="563871" y="5016770"/>
            <a:ext cx="7437129" cy="1763662"/>
          </a:xfrm>
          <a:prstGeom prst="rect">
            <a:avLst/>
          </a:prstGeom>
        </p:spPr>
      </p:pic>
      <p:sp>
        <p:nvSpPr>
          <p:cNvPr id="9" name="TextBox 8">
            <a:extLst>
              <a:ext uri="{FF2B5EF4-FFF2-40B4-BE49-F238E27FC236}">
                <a16:creationId xmlns:a16="http://schemas.microsoft.com/office/drawing/2014/main" id="{5C423E4B-8547-24DC-51BC-FE0D1C7BB332}"/>
              </a:ext>
            </a:extLst>
          </p:cNvPr>
          <p:cNvSpPr txBox="1"/>
          <p:nvPr/>
        </p:nvSpPr>
        <p:spPr>
          <a:xfrm>
            <a:off x="9057071" y="1543882"/>
            <a:ext cx="2930610" cy="307777"/>
          </a:xfrm>
          <a:prstGeom prst="rect">
            <a:avLst/>
          </a:prstGeom>
          <a:noFill/>
        </p:spPr>
        <p:txBody>
          <a:bodyPr wrap="none" rtlCol="0">
            <a:spAutoFit/>
          </a:bodyPr>
          <a:lstStyle/>
          <a:p>
            <a:r>
              <a:rPr lang="en-US" dirty="0"/>
              <a:t>https://</a:t>
            </a:r>
            <a:r>
              <a:rPr lang="en-US" dirty="0" err="1"/>
              <a:t>github.com</a:t>
            </a:r>
            <a:r>
              <a:rPr lang="en-US" dirty="0"/>
              <a:t>/</a:t>
            </a:r>
            <a:r>
              <a:rPr lang="en-US" dirty="0" err="1"/>
              <a:t>openssl</a:t>
            </a:r>
            <a:r>
              <a:rPr lang="en-US" dirty="0"/>
              <a:t>/</a:t>
            </a:r>
            <a:r>
              <a:rPr lang="en-US" dirty="0" err="1"/>
              <a:t>openssl</a:t>
            </a:r>
            <a:endParaRPr lang="en-TR" dirty="0"/>
          </a:p>
        </p:txBody>
      </p:sp>
      <p:sp>
        <p:nvSpPr>
          <p:cNvPr id="11" name="TextBox 10">
            <a:extLst>
              <a:ext uri="{FF2B5EF4-FFF2-40B4-BE49-F238E27FC236}">
                <a16:creationId xmlns:a16="http://schemas.microsoft.com/office/drawing/2014/main" id="{AB88EC94-859B-6ECA-A70E-E67BBA514637}"/>
              </a:ext>
            </a:extLst>
          </p:cNvPr>
          <p:cNvSpPr txBox="1"/>
          <p:nvPr/>
        </p:nvSpPr>
        <p:spPr>
          <a:xfrm>
            <a:off x="8001000" y="2036202"/>
            <a:ext cx="4123982" cy="3108543"/>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marL="285750" indent="-285750">
              <a:buFont typeface="Arial" panose="020B0604020202020204" pitchFamily="34" charset="0"/>
              <a:buChar char="•"/>
            </a:pPr>
            <a:r>
              <a:rPr lang="en-US" dirty="0"/>
              <a:t>OpenSSL is a software library for applications  that provide secure communications over computer  networks against eavesdropping, and identify the party  at the other end.</a:t>
            </a:r>
          </a:p>
          <a:p>
            <a:endParaRPr lang="en-US" dirty="0"/>
          </a:p>
          <a:p>
            <a:pPr marL="285750" indent="-285750">
              <a:buFont typeface="Arial" panose="020B0604020202020204" pitchFamily="34" charset="0"/>
              <a:buChar char="•"/>
            </a:pPr>
            <a:r>
              <a:rPr lang="en-US" dirty="0"/>
              <a:t>It is widely used by Internet servers, including the majority of HTTPS websites. OpenSSL contains an open-source implementation of the SSL  and TLS protocols. </a:t>
            </a:r>
          </a:p>
          <a:p>
            <a:endParaRPr lang="en-US" dirty="0"/>
          </a:p>
          <a:p>
            <a:pPr marL="285750" indent="-285750">
              <a:buFont typeface="Arial" panose="020B0604020202020204" pitchFamily="34" charset="0"/>
              <a:buChar char="•"/>
            </a:pPr>
            <a:r>
              <a:rPr lang="en-US" dirty="0"/>
              <a:t>The core library, written in the  C programming language, implements basic cryptographic functions and provides various utility functions..</a:t>
            </a:r>
            <a:endParaRPr lang="en-TR" dirty="0"/>
          </a:p>
        </p:txBody>
      </p:sp>
    </p:spTree>
    <p:extLst>
      <p:ext uri="{BB962C8B-B14F-4D97-AF65-F5344CB8AC3E}">
        <p14:creationId xmlns:p14="http://schemas.microsoft.com/office/powerpoint/2010/main" val="13505680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Shape 187"/>
          <p:cNvSpPr txBox="1">
            <a:spLocks noGrp="1"/>
          </p:cNvSpPr>
          <p:nvPr>
            <p:ph type="title"/>
          </p:nvPr>
        </p:nvSpPr>
        <p:spPr>
          <a:xfrm>
            <a:off x="812241" y="381000"/>
            <a:ext cx="10363200" cy="1143000"/>
          </a:xfrm>
          <a:prstGeom prst="rect">
            <a:avLst/>
          </a:prstGeom>
        </p:spPr>
        <p:txBody>
          <a:bodyPr lIns="117825" tIns="117825" rIns="117825" bIns="117825" anchor="ctr" anchorCtr="0">
            <a:noAutofit/>
          </a:bodyPr>
          <a:lstStyle/>
          <a:p>
            <a:pPr lvl="0" rtl="0">
              <a:spcBef>
                <a:spcPts val="0"/>
              </a:spcBef>
              <a:buNone/>
            </a:pPr>
            <a:r>
              <a:rPr lang="en-US" dirty="0">
                <a:solidFill>
                  <a:srgbClr val="9B37AA"/>
                </a:solidFill>
              </a:rPr>
              <a:t>Why RSA is Secure?</a:t>
            </a:r>
          </a:p>
        </p:txBody>
      </p:sp>
      <p:sp>
        <p:nvSpPr>
          <p:cNvPr id="188" name="Shape 188"/>
          <p:cNvSpPr txBox="1">
            <a:spLocks noGrp="1"/>
          </p:cNvSpPr>
          <p:nvPr>
            <p:ph type="body" idx="1"/>
          </p:nvPr>
        </p:nvSpPr>
        <p:spPr>
          <a:xfrm>
            <a:off x="748400" y="1317175"/>
            <a:ext cx="10427099" cy="5111399"/>
          </a:xfrm>
          <a:prstGeom prst="rect">
            <a:avLst/>
          </a:prstGeom>
        </p:spPr>
        <p:txBody>
          <a:bodyPr lIns="117825" tIns="117825" rIns="117825" bIns="117825" anchor="t" anchorCtr="0">
            <a:noAutofit/>
          </a:bodyPr>
          <a:lstStyle/>
          <a:p>
            <a:pPr marL="342900" lvl="0" indent="-190500" rtl="0">
              <a:lnSpc>
                <a:spcPct val="115000"/>
              </a:lnSpc>
              <a:spcBef>
                <a:spcPts val="0"/>
              </a:spcBef>
              <a:buClr>
                <a:schemeClr val="dk1"/>
              </a:buClr>
              <a:buSzPct val="100000"/>
              <a:buFont typeface="Gloria Hallelujah"/>
            </a:pPr>
            <a:r>
              <a:rPr lang="en-US" sz="3000" dirty="0">
                <a:solidFill>
                  <a:schemeClr val="dk1"/>
                </a:solidFill>
              </a:rPr>
              <a:t>Factoring an integer with at least 2048-bit is</a:t>
            </a:r>
            <a:endParaRPr lang="en-US" sz="3000" b="1" dirty="0">
              <a:solidFill>
                <a:srgbClr val="6699FF"/>
              </a:solidFill>
            </a:endParaRPr>
          </a:p>
          <a:p>
            <a:pPr marL="152400" lvl="0" indent="0" rtl="0">
              <a:lnSpc>
                <a:spcPct val="115000"/>
              </a:lnSpc>
              <a:spcBef>
                <a:spcPts val="0"/>
              </a:spcBef>
              <a:buClr>
                <a:schemeClr val="dk1"/>
              </a:buClr>
              <a:buSzPct val="100000"/>
              <a:buNone/>
            </a:pPr>
            <a:r>
              <a:rPr lang="en-US" sz="3000" b="1" dirty="0">
                <a:solidFill>
                  <a:srgbClr val="6699FF"/>
                </a:solidFill>
              </a:rPr>
              <a:t>hard</a:t>
            </a:r>
            <a:r>
              <a:rPr lang="en-US" sz="3000" dirty="0">
                <a:solidFill>
                  <a:schemeClr val="dk1"/>
                </a:solidFill>
              </a:rPr>
              <a:t>!</a:t>
            </a:r>
          </a:p>
          <a:p>
            <a:pPr marL="342900" lvl="0" indent="-190500" rtl="0">
              <a:lnSpc>
                <a:spcPct val="115000"/>
              </a:lnSpc>
              <a:spcBef>
                <a:spcPts val="640"/>
              </a:spcBef>
              <a:buClr>
                <a:srgbClr val="6B9462"/>
              </a:buClr>
              <a:buSzPct val="100000"/>
              <a:buFont typeface="Gloria Hallelujah"/>
            </a:pPr>
            <a:r>
              <a:rPr lang="en-US" sz="3000" b="1" dirty="0">
                <a:solidFill>
                  <a:srgbClr val="6B9462"/>
                </a:solidFill>
              </a:rPr>
              <a:t>But if you can factor big number n then given public key &lt;</a:t>
            </a:r>
            <a:r>
              <a:rPr lang="en-US" sz="3000" b="1" dirty="0" err="1">
                <a:solidFill>
                  <a:srgbClr val="6B9462"/>
                </a:solidFill>
              </a:rPr>
              <a:t>e,n</a:t>
            </a:r>
            <a:r>
              <a:rPr lang="en-US" sz="3000" b="1" dirty="0">
                <a:solidFill>
                  <a:srgbClr val="6B9462"/>
                </a:solidFill>
              </a:rPr>
              <a:t>&gt;, you can find d, and hence the private key by:</a:t>
            </a:r>
          </a:p>
          <a:p>
            <a:pPr marL="1143000" lvl="2" indent="-129539" rtl="0">
              <a:lnSpc>
                <a:spcPct val="115000"/>
              </a:lnSpc>
              <a:spcBef>
                <a:spcPts val="560"/>
              </a:spcBef>
              <a:buClr>
                <a:schemeClr val="dk1"/>
              </a:buClr>
              <a:buSzPct val="100000"/>
              <a:buFont typeface="Gloria Hallelujah"/>
            </a:pPr>
            <a:r>
              <a:rPr lang="en-US" sz="3000" dirty="0">
                <a:solidFill>
                  <a:schemeClr val="dk1"/>
                </a:solidFill>
              </a:rPr>
              <a:t>Knowing factors p, q, such that, n = </a:t>
            </a:r>
            <a:r>
              <a:rPr lang="en-US" sz="3000" dirty="0" err="1">
                <a:solidFill>
                  <a:schemeClr val="dk1"/>
                </a:solidFill>
              </a:rPr>
              <a:t>p×q</a:t>
            </a:r>
            <a:endParaRPr lang="en-US" sz="3000" dirty="0">
              <a:solidFill>
                <a:schemeClr val="dk1"/>
              </a:solidFill>
            </a:endParaRPr>
          </a:p>
          <a:p>
            <a:pPr marL="1143000" lvl="2" indent="-129539" rtl="0">
              <a:lnSpc>
                <a:spcPct val="115000"/>
              </a:lnSpc>
              <a:spcBef>
                <a:spcPts val="560"/>
              </a:spcBef>
              <a:buClr>
                <a:schemeClr val="dk1"/>
              </a:buClr>
              <a:buSzPct val="100000"/>
              <a:buFont typeface="Gloria Hallelujah"/>
            </a:pPr>
            <a:r>
              <a:rPr lang="en-US" sz="3000" dirty="0">
                <a:solidFill>
                  <a:schemeClr val="dk1"/>
                </a:solidFill>
              </a:rPr>
              <a:t>Then compute </a:t>
            </a:r>
            <a:r>
              <a:rPr lang="en-US" sz="3000" dirty="0" err="1">
                <a:solidFill>
                  <a:schemeClr val="dk1"/>
                </a:solidFill>
              </a:rPr>
              <a:t>ø</a:t>
            </a:r>
            <a:r>
              <a:rPr lang="en-US" sz="3000" dirty="0">
                <a:solidFill>
                  <a:schemeClr val="dk1"/>
                </a:solidFill>
              </a:rPr>
              <a:t>(n) =(p-1)(q-1)</a:t>
            </a:r>
          </a:p>
          <a:p>
            <a:pPr marL="1143000" lvl="2" indent="-129539" rtl="0">
              <a:lnSpc>
                <a:spcPct val="115000"/>
              </a:lnSpc>
              <a:spcBef>
                <a:spcPts val="560"/>
              </a:spcBef>
              <a:buClr>
                <a:schemeClr val="dk1"/>
              </a:buClr>
              <a:buSzPct val="100000"/>
              <a:buFont typeface="Gloria Hallelujah"/>
            </a:pPr>
            <a:r>
              <a:rPr lang="en-US" sz="3000" dirty="0">
                <a:solidFill>
                  <a:schemeClr val="dk1"/>
                </a:solidFill>
              </a:rPr>
              <a:t>Then find d such that </a:t>
            </a:r>
            <a:r>
              <a:rPr lang="en-US" sz="3000" dirty="0" err="1">
                <a:solidFill>
                  <a:schemeClr val="dk1"/>
                </a:solidFill>
              </a:rPr>
              <a:t>e×d</a:t>
            </a:r>
            <a:r>
              <a:rPr lang="en-US" sz="3000" dirty="0">
                <a:solidFill>
                  <a:schemeClr val="dk1"/>
                </a:solidFill>
              </a:rPr>
              <a:t> = 1 mod </a:t>
            </a:r>
            <a:r>
              <a:rPr lang="en-US" sz="3000" dirty="0" err="1">
                <a:solidFill>
                  <a:schemeClr val="dk1"/>
                </a:solidFill>
              </a:rPr>
              <a:t>ø</a:t>
            </a:r>
            <a:r>
              <a:rPr lang="en-US" sz="3000" dirty="0">
                <a:solidFill>
                  <a:schemeClr val="dk1"/>
                </a:solidFill>
              </a:rPr>
              <a:t>(n</a:t>
            </a:r>
            <a:r>
              <a:rPr lang="en-US" sz="3000" i="1" dirty="0">
                <a:solidFill>
                  <a:schemeClr val="dk1"/>
                </a:solidFill>
              </a:rPr>
              <a:t>)</a:t>
            </a:r>
          </a:p>
          <a:p>
            <a:pPr lvl="0" rtl="0">
              <a:lnSpc>
                <a:spcPct val="115000"/>
              </a:lnSpc>
              <a:spcBef>
                <a:spcPts val="0"/>
              </a:spcBef>
              <a:buNone/>
            </a:pPr>
            <a:endParaRPr sz="3000" dirty="0"/>
          </a:p>
        </p:txBody>
      </p:sp>
      <p:pic>
        <p:nvPicPr>
          <p:cNvPr id="189" name="Shape 189"/>
          <p:cNvPicPr preferRelativeResize="0"/>
          <p:nvPr/>
        </p:nvPicPr>
        <p:blipFill>
          <a:blip r:embed="rId3">
            <a:alphaModFix/>
          </a:blip>
          <a:stretch>
            <a:fillRect/>
          </a:stretch>
        </p:blipFill>
        <p:spPr>
          <a:xfrm>
            <a:off x="9230619" y="228600"/>
            <a:ext cx="1944875" cy="2125424"/>
          </a:xfrm>
          <a:prstGeom prst="rect">
            <a:avLst/>
          </a:prstGeom>
          <a:noFill/>
          <a:ln>
            <a:noFill/>
          </a:ln>
        </p:spPr>
      </p:pic>
    </p:spTree>
  </p:cSld>
  <p:clrMapOvr>
    <a:masterClrMapping/>
  </p:clrMapOvr>
  <p:transition spd="slow">
    <p:cut/>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1488A7-C700-E77D-B9D1-0B3FC3B2A5CC}"/>
              </a:ext>
            </a:extLst>
          </p:cNvPr>
          <p:cNvSpPr>
            <a:spLocks noGrp="1"/>
          </p:cNvSpPr>
          <p:nvPr>
            <p:ph type="title"/>
          </p:nvPr>
        </p:nvSpPr>
        <p:spPr/>
        <p:txBody>
          <a:bodyPr/>
          <a:lstStyle/>
          <a:p>
            <a:r>
              <a:rPr lang="en-TR" dirty="0"/>
              <a:t>Factoring History </a:t>
            </a:r>
          </a:p>
        </p:txBody>
      </p:sp>
      <p:pic>
        <p:nvPicPr>
          <p:cNvPr id="4" name="Picture 3">
            <a:extLst>
              <a:ext uri="{FF2B5EF4-FFF2-40B4-BE49-F238E27FC236}">
                <a16:creationId xmlns:a16="http://schemas.microsoft.com/office/drawing/2014/main" id="{F1A83F72-7E81-9EEB-5269-3E43B4DF6496}"/>
              </a:ext>
            </a:extLst>
          </p:cNvPr>
          <p:cNvPicPr>
            <a:picLocks noChangeAspect="1"/>
          </p:cNvPicPr>
          <p:nvPr/>
        </p:nvPicPr>
        <p:blipFill>
          <a:blip r:embed="rId3"/>
          <a:stretch>
            <a:fillRect/>
          </a:stretch>
        </p:blipFill>
        <p:spPr>
          <a:xfrm>
            <a:off x="302280" y="1371600"/>
            <a:ext cx="11587439" cy="5257800"/>
          </a:xfrm>
          <a:prstGeom prst="rect">
            <a:avLst/>
          </a:prstGeom>
        </p:spPr>
      </p:pic>
    </p:spTree>
    <p:extLst>
      <p:ext uri="{BB962C8B-B14F-4D97-AF65-F5344CB8AC3E}">
        <p14:creationId xmlns:p14="http://schemas.microsoft.com/office/powerpoint/2010/main" val="14097901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pic>
        <p:nvPicPr>
          <p:cNvPr id="195" name="Shape 195"/>
          <p:cNvPicPr preferRelativeResize="0"/>
          <p:nvPr/>
        </p:nvPicPr>
        <p:blipFill>
          <a:blip r:embed="rId3">
            <a:alphaModFix/>
          </a:blip>
          <a:stretch>
            <a:fillRect/>
          </a:stretch>
        </p:blipFill>
        <p:spPr>
          <a:xfrm>
            <a:off x="8435071" y="49421"/>
            <a:ext cx="2740372" cy="2146074"/>
          </a:xfrm>
          <a:prstGeom prst="rect">
            <a:avLst/>
          </a:prstGeom>
          <a:noFill/>
          <a:ln>
            <a:noFill/>
          </a:ln>
        </p:spPr>
      </p:pic>
      <p:sp>
        <p:nvSpPr>
          <p:cNvPr id="196" name="Shape 196"/>
          <p:cNvSpPr txBox="1">
            <a:spLocks noGrp="1"/>
          </p:cNvSpPr>
          <p:nvPr>
            <p:ph type="title"/>
          </p:nvPr>
        </p:nvSpPr>
        <p:spPr>
          <a:xfrm>
            <a:off x="812241" y="228600"/>
            <a:ext cx="10363200" cy="1143000"/>
          </a:xfrm>
          <a:prstGeom prst="rect">
            <a:avLst/>
          </a:prstGeom>
        </p:spPr>
        <p:txBody>
          <a:bodyPr lIns="117825" tIns="117825" rIns="117825" bIns="117825" anchor="ctr" anchorCtr="0">
            <a:noAutofit/>
          </a:bodyPr>
          <a:lstStyle/>
          <a:p>
            <a:pPr>
              <a:spcBef>
                <a:spcPts val="0"/>
              </a:spcBef>
              <a:buNone/>
            </a:pPr>
            <a:r>
              <a:rPr lang="en-US">
                <a:solidFill>
                  <a:srgbClr val="9B37AA"/>
                </a:solidFill>
              </a:rPr>
              <a:t>RSA in Practice</a:t>
            </a:r>
          </a:p>
        </p:txBody>
      </p:sp>
      <p:sp>
        <p:nvSpPr>
          <p:cNvPr id="197" name="Shape 197"/>
          <p:cNvSpPr txBox="1">
            <a:spLocks noGrp="1"/>
          </p:cNvSpPr>
          <p:nvPr>
            <p:ph type="body" idx="1"/>
          </p:nvPr>
        </p:nvSpPr>
        <p:spPr>
          <a:xfrm>
            <a:off x="812250" y="1099450"/>
            <a:ext cx="10363200" cy="5176800"/>
          </a:xfrm>
          <a:prstGeom prst="rect">
            <a:avLst/>
          </a:prstGeom>
        </p:spPr>
        <p:txBody>
          <a:bodyPr lIns="117825" tIns="117825" rIns="117825" bIns="117825" anchor="t" anchorCtr="0">
            <a:noAutofit/>
          </a:bodyPr>
          <a:lstStyle/>
          <a:p>
            <a:pPr marL="342900" lvl="0" indent="-190500" rtl="0">
              <a:lnSpc>
                <a:spcPct val="100000"/>
              </a:lnSpc>
              <a:spcBef>
                <a:spcPts val="0"/>
              </a:spcBef>
              <a:buClr>
                <a:srgbClr val="6699FF"/>
              </a:buClr>
              <a:buSzPct val="100000"/>
              <a:buFont typeface="Gloria Hallelujah"/>
            </a:pPr>
            <a:r>
              <a:rPr lang="en-US" sz="2800" b="1" dirty="0">
                <a:solidFill>
                  <a:srgbClr val="6699FF"/>
                </a:solidFill>
              </a:rPr>
              <a:t>Issues with schoolbook RSA</a:t>
            </a:r>
          </a:p>
          <a:p>
            <a:pPr marL="742950" lvl="1" indent="-152400" rtl="0">
              <a:lnSpc>
                <a:spcPct val="100000"/>
              </a:lnSpc>
              <a:spcBef>
                <a:spcPts val="560"/>
              </a:spcBef>
              <a:buClr>
                <a:srgbClr val="6B9462"/>
              </a:buClr>
              <a:buSzPct val="100000"/>
              <a:buFont typeface="Gloria Hallelujah"/>
            </a:pPr>
            <a:r>
              <a:rPr lang="en-US" sz="2800" b="1" dirty="0">
                <a:solidFill>
                  <a:srgbClr val="6B9462"/>
                </a:solidFill>
              </a:rPr>
              <a:t>Deterministic: </a:t>
            </a:r>
          </a:p>
          <a:p>
            <a:pPr marL="1143000" lvl="2" indent="-129539" rtl="0">
              <a:lnSpc>
                <a:spcPct val="100000"/>
              </a:lnSpc>
              <a:spcBef>
                <a:spcPts val="480"/>
              </a:spcBef>
              <a:buClr>
                <a:schemeClr val="dk1"/>
              </a:buClr>
              <a:buSzPct val="100000"/>
              <a:buFont typeface="Gloria Hallelujah"/>
            </a:pPr>
            <a:r>
              <a:rPr lang="en-US" sz="2800" dirty="0">
                <a:solidFill>
                  <a:schemeClr val="dk1"/>
                </a:solidFill>
              </a:rPr>
              <a:t>For the same key, a particular plaintext is always mapped to a particular ciphertext</a:t>
            </a:r>
          </a:p>
          <a:p>
            <a:pPr marL="742950" lvl="1" indent="-152400" rtl="0">
              <a:lnSpc>
                <a:spcPct val="100000"/>
              </a:lnSpc>
              <a:spcBef>
                <a:spcPts val="560"/>
              </a:spcBef>
              <a:buClr>
                <a:schemeClr val="dk1"/>
              </a:buClr>
              <a:buSzPct val="100000"/>
              <a:buFont typeface="Gloria Hallelujah"/>
            </a:pPr>
            <a:r>
              <a:rPr lang="en-US" sz="2800" dirty="0">
                <a:solidFill>
                  <a:schemeClr val="dk1"/>
                </a:solidFill>
              </a:rPr>
              <a:t>Special-case plaintexts 0, 1, or -1 produce ciphertexts 0, 1, or -1 regardless of keys </a:t>
            </a:r>
          </a:p>
          <a:p>
            <a:pPr marL="742950" lvl="1" indent="-152400" rtl="0">
              <a:lnSpc>
                <a:spcPct val="100000"/>
              </a:lnSpc>
              <a:spcBef>
                <a:spcPts val="560"/>
              </a:spcBef>
              <a:buClr>
                <a:srgbClr val="6B9462"/>
              </a:buClr>
              <a:buSzPct val="100000"/>
              <a:buFont typeface="Gloria Hallelujah"/>
            </a:pPr>
            <a:r>
              <a:rPr lang="en-US" sz="2800" b="1" dirty="0">
                <a:solidFill>
                  <a:srgbClr val="6B9462"/>
                </a:solidFill>
              </a:rPr>
              <a:t>Malleable: </a:t>
            </a:r>
          </a:p>
          <a:p>
            <a:pPr marL="1143000" lvl="2" indent="-129539" rtl="0">
              <a:lnSpc>
                <a:spcPct val="100000"/>
              </a:lnSpc>
              <a:spcBef>
                <a:spcPts val="480"/>
              </a:spcBef>
              <a:buClr>
                <a:schemeClr val="dk1"/>
              </a:buClr>
              <a:buSzPct val="100000"/>
              <a:buFont typeface="Gloria Hallelujah"/>
            </a:pPr>
            <a:r>
              <a:rPr lang="en-US" sz="2800" dirty="0">
                <a:solidFill>
                  <a:schemeClr val="dk1"/>
                </a:solidFill>
              </a:rPr>
              <a:t>Transforming a ciphertext into another leads to predictable transformation to plaintext</a:t>
            </a:r>
          </a:p>
          <a:p>
            <a:pPr marL="2057400" lvl="4" indent="-101600" rtl="0">
              <a:lnSpc>
                <a:spcPct val="100000"/>
              </a:lnSpc>
              <a:spcBef>
                <a:spcPts val="400"/>
              </a:spcBef>
              <a:buClr>
                <a:schemeClr val="dk1"/>
              </a:buClr>
              <a:buSzPct val="100000"/>
              <a:buFont typeface="Times New Roman"/>
            </a:pPr>
            <a:r>
              <a:rPr lang="en-US" sz="2800" dirty="0">
                <a:solidFill>
                  <a:schemeClr val="dk1"/>
                </a:solidFill>
              </a:rPr>
              <a:t>For c = m</a:t>
            </a:r>
            <a:r>
              <a:rPr lang="en-US" sz="2800" baseline="30000" dirty="0">
                <a:solidFill>
                  <a:schemeClr val="dk1"/>
                </a:solidFill>
              </a:rPr>
              <a:t>e</a:t>
            </a:r>
            <a:r>
              <a:rPr lang="en-US" sz="2800" dirty="0">
                <a:solidFill>
                  <a:schemeClr val="dk1"/>
                </a:solidFill>
              </a:rPr>
              <a:t> mod n, attacker change c to </a:t>
            </a:r>
            <a:r>
              <a:rPr lang="en-US" sz="2800" dirty="0" err="1">
                <a:solidFill>
                  <a:schemeClr val="dk1"/>
                </a:solidFill>
              </a:rPr>
              <a:t>s</a:t>
            </a:r>
            <a:r>
              <a:rPr lang="en-US" sz="2800" baseline="30000" dirty="0" err="1">
                <a:solidFill>
                  <a:schemeClr val="dk1"/>
                </a:solidFill>
              </a:rPr>
              <a:t>e</a:t>
            </a:r>
            <a:r>
              <a:rPr lang="en-US" sz="2800" dirty="0" err="1">
                <a:solidFill>
                  <a:schemeClr val="dk1"/>
                </a:solidFill>
              </a:rPr>
              <a:t>×c</a:t>
            </a:r>
            <a:endParaRPr lang="en-US" sz="2800" dirty="0">
              <a:solidFill>
                <a:schemeClr val="dk1"/>
              </a:solidFill>
            </a:endParaRPr>
          </a:p>
          <a:p>
            <a:pPr marL="2057400" lvl="4" indent="-101600" rtl="0">
              <a:lnSpc>
                <a:spcPct val="100000"/>
              </a:lnSpc>
              <a:spcBef>
                <a:spcPts val="400"/>
              </a:spcBef>
              <a:buClr>
                <a:schemeClr val="dk1"/>
              </a:buClr>
              <a:buSzPct val="100000"/>
              <a:buFont typeface="Times New Roman"/>
            </a:pPr>
            <a:r>
              <a:rPr lang="en-US" sz="2800" dirty="0">
                <a:solidFill>
                  <a:schemeClr val="dk1"/>
                </a:solidFill>
              </a:rPr>
              <a:t>Receiver gets </a:t>
            </a:r>
            <a:r>
              <a:rPr lang="en-US" sz="2800" dirty="0" err="1">
                <a:solidFill>
                  <a:schemeClr val="dk1"/>
                </a:solidFill>
              </a:rPr>
              <a:t>s×m</a:t>
            </a:r>
            <a:r>
              <a:rPr lang="en-US" sz="2800" dirty="0">
                <a:solidFill>
                  <a:schemeClr val="dk1"/>
                </a:solidFill>
              </a:rPr>
              <a:t> instead of m</a:t>
            </a:r>
          </a:p>
        </p:txBody>
      </p:sp>
    </p:spTree>
  </p:cSld>
  <p:clrMapOvr>
    <a:masterClrMapping/>
  </p:clrMapOvr>
  <p:transition spd="slow">
    <p:cut/>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Shape 203"/>
          <p:cNvSpPr txBox="1">
            <a:spLocks noGrp="1"/>
          </p:cNvSpPr>
          <p:nvPr>
            <p:ph type="body" idx="1"/>
          </p:nvPr>
        </p:nvSpPr>
        <p:spPr>
          <a:xfrm>
            <a:off x="4481200" y="1371600"/>
            <a:ext cx="6909600" cy="4904699"/>
          </a:xfrm>
          <a:prstGeom prst="rect">
            <a:avLst/>
          </a:prstGeom>
        </p:spPr>
        <p:txBody>
          <a:bodyPr lIns="117825" tIns="117825" rIns="117825" bIns="117825" anchor="t" anchorCtr="0">
            <a:noAutofit/>
          </a:bodyPr>
          <a:lstStyle/>
          <a:p>
            <a:pPr marL="342900" lvl="0" indent="-190500" rtl="0">
              <a:lnSpc>
                <a:spcPct val="100000"/>
              </a:lnSpc>
              <a:spcBef>
                <a:spcPts val="560"/>
              </a:spcBef>
              <a:buClr>
                <a:schemeClr val="dk1"/>
              </a:buClr>
              <a:buSzPct val="100000"/>
              <a:buFont typeface="Gloria Hallelujah"/>
            </a:pPr>
            <a:r>
              <a:rPr lang="en-US" sz="3000" b="1">
                <a:solidFill>
                  <a:srgbClr val="6B9462"/>
                </a:solidFill>
              </a:rPr>
              <a:t>PKCS </a:t>
            </a:r>
            <a:r>
              <a:rPr lang="en-US" sz="3000">
                <a:solidFill>
                  <a:schemeClr val="dk1"/>
                </a:solidFill>
              </a:rPr>
              <a:t>(public key cryptography standard) uses</a:t>
            </a:r>
            <a:r>
              <a:rPr lang="en-US" sz="3000">
                <a:solidFill>
                  <a:srgbClr val="6B9462"/>
                </a:solidFill>
              </a:rPr>
              <a:t> </a:t>
            </a:r>
            <a:r>
              <a:rPr lang="en-US" sz="3000" b="1">
                <a:solidFill>
                  <a:srgbClr val="6B9462"/>
                </a:solidFill>
              </a:rPr>
              <a:t>OAEP</a:t>
            </a:r>
            <a:r>
              <a:rPr lang="en-US" sz="3000">
                <a:solidFill>
                  <a:srgbClr val="6B9462"/>
                </a:solidFill>
              </a:rPr>
              <a:t> </a:t>
            </a:r>
            <a:r>
              <a:rPr lang="en-US" sz="3000">
                <a:solidFill>
                  <a:schemeClr val="dk1"/>
                </a:solidFill>
              </a:rPr>
              <a:t>(optimal asymmetric encryption padding)</a:t>
            </a:r>
          </a:p>
          <a:p>
            <a:pPr marL="0" lvl="0" indent="0" rtl="0">
              <a:lnSpc>
                <a:spcPct val="100000"/>
              </a:lnSpc>
              <a:spcBef>
                <a:spcPts val="560"/>
              </a:spcBef>
              <a:buNone/>
            </a:pPr>
            <a:endParaRPr sz="3000">
              <a:solidFill>
                <a:schemeClr val="dk1"/>
              </a:solidFill>
            </a:endParaRPr>
          </a:p>
          <a:p>
            <a:pPr marL="742950" lvl="1" indent="-152400" rtl="0">
              <a:lnSpc>
                <a:spcPct val="100000"/>
              </a:lnSpc>
              <a:spcBef>
                <a:spcPts val="560"/>
              </a:spcBef>
              <a:buClr>
                <a:schemeClr val="dk1"/>
              </a:buClr>
              <a:buSzPct val="100000"/>
              <a:buFont typeface="Gloria Hallelujah"/>
            </a:pPr>
            <a:r>
              <a:rPr lang="en-US" sz="3000">
                <a:solidFill>
                  <a:schemeClr val="dk1"/>
                </a:solidFill>
              </a:rPr>
              <a:t>Append padding (seeded from random byte) as prefix to m</a:t>
            </a:r>
          </a:p>
        </p:txBody>
      </p:sp>
      <p:sp>
        <p:nvSpPr>
          <p:cNvPr id="204" name="Shape 204"/>
          <p:cNvSpPr txBox="1">
            <a:spLocks noGrp="1"/>
          </p:cNvSpPr>
          <p:nvPr>
            <p:ph type="title"/>
          </p:nvPr>
        </p:nvSpPr>
        <p:spPr>
          <a:xfrm>
            <a:off x="812241" y="228600"/>
            <a:ext cx="10363200" cy="1143000"/>
          </a:xfrm>
          <a:prstGeom prst="rect">
            <a:avLst/>
          </a:prstGeom>
        </p:spPr>
        <p:txBody>
          <a:bodyPr lIns="117825" tIns="117825" rIns="117825" bIns="117825" anchor="ctr" anchorCtr="0">
            <a:noAutofit/>
          </a:bodyPr>
          <a:lstStyle/>
          <a:p>
            <a:pPr lvl="0" rtl="0">
              <a:spcBef>
                <a:spcPts val="0"/>
              </a:spcBef>
              <a:buNone/>
            </a:pPr>
            <a:r>
              <a:rPr lang="en-US">
                <a:solidFill>
                  <a:srgbClr val="9B37AA"/>
                </a:solidFill>
              </a:rPr>
              <a:t>RSA in Practice</a:t>
            </a:r>
          </a:p>
        </p:txBody>
      </p:sp>
      <p:pic>
        <p:nvPicPr>
          <p:cNvPr id="205" name="Shape 205"/>
          <p:cNvPicPr preferRelativeResize="0"/>
          <p:nvPr/>
        </p:nvPicPr>
        <p:blipFill>
          <a:blip r:embed="rId3">
            <a:alphaModFix/>
          </a:blip>
          <a:stretch>
            <a:fillRect/>
          </a:stretch>
        </p:blipFill>
        <p:spPr>
          <a:xfrm>
            <a:off x="669474" y="1592900"/>
            <a:ext cx="3668550" cy="3997874"/>
          </a:xfrm>
          <a:prstGeom prst="rect">
            <a:avLst/>
          </a:prstGeom>
          <a:noFill/>
          <a:ln>
            <a:noFill/>
          </a:ln>
        </p:spPr>
      </p:pic>
    </p:spTree>
  </p:cSld>
  <p:clrMapOvr>
    <a:masterClrMapping/>
  </p:clrMapOvr>
  <p:transition spd="slow">
    <p:cut/>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F06172-757D-3E9B-289A-112B3AB82D21}"/>
              </a:ext>
            </a:extLst>
          </p:cNvPr>
          <p:cNvSpPr>
            <a:spLocks noGrp="1"/>
          </p:cNvSpPr>
          <p:nvPr>
            <p:ph type="title"/>
          </p:nvPr>
        </p:nvSpPr>
        <p:spPr/>
        <p:txBody>
          <a:bodyPr/>
          <a:lstStyle/>
          <a:p>
            <a:pPr>
              <a:buNone/>
            </a:pPr>
            <a:r>
              <a:rPr lang="en-TR" dirty="0"/>
              <a:t>Public Key Encryption: PKE</a:t>
            </a:r>
          </a:p>
        </p:txBody>
      </p:sp>
      <p:sp>
        <p:nvSpPr>
          <p:cNvPr id="8" name="Shape 26">
            <a:extLst>
              <a:ext uri="{FF2B5EF4-FFF2-40B4-BE49-F238E27FC236}">
                <a16:creationId xmlns:a16="http://schemas.microsoft.com/office/drawing/2014/main" id="{06DDFB1D-6BD5-2DFF-0321-C1FECE4F423F}"/>
              </a:ext>
            </a:extLst>
          </p:cNvPr>
          <p:cNvSpPr txBox="1">
            <a:spLocks noGrp="1"/>
          </p:cNvSpPr>
          <p:nvPr>
            <p:ph type="body" idx="1"/>
          </p:nvPr>
        </p:nvSpPr>
        <p:spPr>
          <a:xfrm>
            <a:off x="812241" y="1142950"/>
            <a:ext cx="10363200" cy="5486450"/>
          </a:xfrm>
          <a:prstGeom prst="rect">
            <a:avLst/>
          </a:prstGeom>
        </p:spPr>
        <p:txBody>
          <a:bodyPr lIns="117825" tIns="117825" rIns="117825" bIns="117825" anchor="t" anchorCtr="0">
            <a:noAutofit/>
          </a:bodyPr>
          <a:lstStyle/>
          <a:p>
            <a:pPr>
              <a:spcBef>
                <a:spcPts val="0"/>
              </a:spcBef>
            </a:pPr>
            <a:r>
              <a:rPr lang="en-US" sz="2000" dirty="0">
                <a:latin typeface="+mn-lt"/>
              </a:rPr>
              <a:t>In 1976, an asymmetric key cryptosystem was published by Whitfield Diffie and Martin Hellman who disclosed a method of key exchange, which uses exponentiation in a finite field, came to be known as Diffie–Hellman key exchange. </a:t>
            </a:r>
          </a:p>
          <a:p>
            <a:pPr>
              <a:spcBef>
                <a:spcPts val="0"/>
              </a:spcBef>
            </a:pPr>
            <a:r>
              <a:rPr lang="en-US" sz="2000" dirty="0">
                <a:latin typeface="+mn-lt"/>
              </a:rPr>
              <a:t>In 1978, Ron Rivest, Adi Shamir and Leonard Adleman published RSA  at MIT . RSA uses exponentiation modulo a product of two very large primes, to encrypt and decrypt, performing both public key encryption and public key digital signatures. Its security is connected to the extreme difficulty of factoring large integers</a:t>
            </a:r>
          </a:p>
          <a:p>
            <a:pPr>
              <a:spcBef>
                <a:spcPts val="0"/>
              </a:spcBef>
            </a:pPr>
            <a:r>
              <a:rPr lang="en-US" sz="2000" dirty="0">
                <a:latin typeface="+mn-lt"/>
              </a:rPr>
              <a:t>Since the 1970s, a large number and variety of encryption, digital signature, key agreement, and other techniques have been developed, including the Rabin cryptosystem, </a:t>
            </a:r>
            <a:r>
              <a:rPr lang="en-US" sz="2000" dirty="0" err="1">
                <a:latin typeface="+mn-lt"/>
              </a:rPr>
              <a:t>ElGamal</a:t>
            </a:r>
            <a:r>
              <a:rPr lang="en-US" sz="2000" dirty="0">
                <a:latin typeface="+mn-lt"/>
              </a:rPr>
              <a:t> encryption, DSA and ECC.</a:t>
            </a:r>
          </a:p>
          <a:p>
            <a:pPr>
              <a:spcBef>
                <a:spcPts val="0"/>
              </a:spcBef>
            </a:pPr>
            <a:r>
              <a:rPr lang="en-US" sz="2000" dirty="0">
                <a:latin typeface="+mn-lt"/>
              </a:rPr>
              <a:t>PKE schemes have unique public-private key pairs for everyone, namely (pk=public </a:t>
            </a:r>
            <a:r>
              <a:rPr lang="en-US" sz="2000" dirty="0" err="1">
                <a:latin typeface="+mn-lt"/>
              </a:rPr>
              <a:t>key,sk</a:t>
            </a:r>
            <a:r>
              <a:rPr lang="en-US" sz="2000" dirty="0">
                <a:latin typeface="+mn-lt"/>
              </a:rPr>
              <a:t>= secret key or private key)</a:t>
            </a:r>
          </a:p>
          <a:p>
            <a:pPr lvl="0" rtl="0">
              <a:spcBef>
                <a:spcPts val="0"/>
              </a:spcBef>
              <a:buNone/>
            </a:pPr>
            <a:endParaRPr lang="en-US" sz="2000" dirty="0">
              <a:latin typeface="+mn-lt"/>
            </a:endParaRPr>
          </a:p>
          <a:p>
            <a:pPr lvl="0" rtl="0">
              <a:spcBef>
                <a:spcPts val="0"/>
              </a:spcBef>
              <a:buNone/>
            </a:pPr>
            <a:endParaRPr lang="en-US" sz="1400" dirty="0"/>
          </a:p>
        </p:txBody>
      </p:sp>
      <p:pic>
        <p:nvPicPr>
          <p:cNvPr id="11" name="Graphic 10" descr="Old Key outline">
            <a:extLst>
              <a:ext uri="{FF2B5EF4-FFF2-40B4-BE49-F238E27FC236}">
                <a16:creationId xmlns:a16="http://schemas.microsoft.com/office/drawing/2014/main" id="{89FCD2EF-C9A6-3781-4FA1-FEBD619EDF2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39801" y="228600"/>
            <a:ext cx="914400" cy="914400"/>
          </a:xfrm>
          <a:prstGeom prst="rect">
            <a:avLst/>
          </a:prstGeom>
        </p:spPr>
      </p:pic>
      <p:pic>
        <p:nvPicPr>
          <p:cNvPr id="12" name="Graphic 11" descr="Old Key with solid fill">
            <a:extLst>
              <a:ext uri="{FF2B5EF4-FFF2-40B4-BE49-F238E27FC236}">
                <a16:creationId xmlns:a16="http://schemas.microsoft.com/office/drawing/2014/main" id="{476CF818-40A1-1BD6-38ED-D3C53A5CEAD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70064" y="342900"/>
            <a:ext cx="914400" cy="914400"/>
          </a:xfrm>
          <a:prstGeom prst="rect">
            <a:avLst/>
          </a:prstGeom>
        </p:spPr>
      </p:pic>
    </p:spTree>
    <p:extLst>
      <p:ext uri="{BB962C8B-B14F-4D97-AF65-F5344CB8AC3E}">
        <p14:creationId xmlns:p14="http://schemas.microsoft.com/office/powerpoint/2010/main" val="2797772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ppt_x"/>
                                          </p:val>
                                        </p:tav>
                                        <p:tav tm="100000">
                                          <p:val>
                                            <p:strVal val="#ppt_x"/>
                                          </p:val>
                                        </p:tav>
                                      </p:tavLst>
                                    </p:anim>
                                    <p:anim calcmode="lin" valueType="num">
                                      <p:cBhvr additive="base">
                                        <p:cTn id="1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Shape 222"/>
          <p:cNvSpPr txBox="1">
            <a:spLocks noGrp="1"/>
          </p:cNvSpPr>
          <p:nvPr>
            <p:ph type="title"/>
          </p:nvPr>
        </p:nvSpPr>
        <p:spPr>
          <a:xfrm>
            <a:off x="812241" y="228600"/>
            <a:ext cx="10363200" cy="1143000"/>
          </a:xfrm>
          <a:prstGeom prst="rect">
            <a:avLst/>
          </a:prstGeom>
        </p:spPr>
        <p:txBody>
          <a:bodyPr lIns="117825" tIns="117825" rIns="117825" bIns="117825" anchor="ctr" anchorCtr="0">
            <a:noAutofit/>
          </a:bodyPr>
          <a:lstStyle/>
          <a:p>
            <a:pPr lvl="0" rtl="0">
              <a:spcBef>
                <a:spcPts val="0"/>
              </a:spcBef>
              <a:buNone/>
            </a:pPr>
            <a:r>
              <a:rPr lang="en-US">
                <a:solidFill>
                  <a:srgbClr val="9B37AA"/>
                </a:solidFill>
              </a:rPr>
              <a:t>Diffie and Hellman Key Exchange</a:t>
            </a:r>
          </a:p>
        </p:txBody>
      </p:sp>
      <p:sp>
        <p:nvSpPr>
          <p:cNvPr id="223" name="Shape 223"/>
          <p:cNvSpPr txBox="1">
            <a:spLocks noGrp="1"/>
          </p:cNvSpPr>
          <p:nvPr>
            <p:ph type="body" idx="1"/>
          </p:nvPr>
        </p:nvSpPr>
        <p:spPr>
          <a:xfrm>
            <a:off x="968825" y="1371600"/>
            <a:ext cx="10206599" cy="4904699"/>
          </a:xfrm>
          <a:prstGeom prst="rect">
            <a:avLst/>
          </a:prstGeom>
        </p:spPr>
        <p:txBody>
          <a:bodyPr lIns="117825" tIns="117825" rIns="117825" bIns="117825" anchor="t" anchorCtr="0">
            <a:noAutofit/>
          </a:bodyPr>
          <a:lstStyle/>
          <a:p>
            <a:pPr marL="342900" lvl="0" indent="-190500" rtl="0">
              <a:lnSpc>
                <a:spcPct val="90000"/>
              </a:lnSpc>
              <a:spcBef>
                <a:spcPts val="0"/>
              </a:spcBef>
              <a:buClr>
                <a:schemeClr val="dk1"/>
              </a:buClr>
              <a:buSzPct val="100000"/>
              <a:buFont typeface="Gloria Hallelujah"/>
            </a:pPr>
            <a:r>
              <a:rPr lang="en-US" sz="3000" b="1">
                <a:solidFill>
                  <a:srgbClr val="6B9462"/>
                </a:solidFill>
              </a:rPr>
              <a:t>First published </a:t>
            </a:r>
            <a:r>
              <a:rPr lang="en-US" sz="3000">
                <a:solidFill>
                  <a:schemeClr val="dk1"/>
                </a:solidFill>
              </a:rPr>
              <a:t>public-key algorithm </a:t>
            </a:r>
          </a:p>
          <a:p>
            <a:pPr marL="342900" lvl="0" indent="-190500" rtl="0">
              <a:lnSpc>
                <a:spcPct val="90000"/>
              </a:lnSpc>
              <a:spcBef>
                <a:spcPts val="640"/>
              </a:spcBef>
              <a:buClr>
                <a:schemeClr val="dk1"/>
              </a:buClr>
              <a:buSzPct val="100000"/>
              <a:buFont typeface="Gloria Hallelujah"/>
            </a:pPr>
            <a:r>
              <a:rPr lang="en-US" sz="3000">
                <a:solidFill>
                  <a:schemeClr val="dk1"/>
                </a:solidFill>
              </a:rPr>
              <a:t>By Diffie and Hellman in 1976 along with the </a:t>
            </a:r>
            <a:r>
              <a:rPr lang="en-US" sz="3000" b="1">
                <a:solidFill>
                  <a:srgbClr val="6B9462"/>
                </a:solidFill>
              </a:rPr>
              <a:t>exposition of public key concepts</a:t>
            </a:r>
          </a:p>
          <a:p>
            <a:pPr marL="342900" lvl="0" indent="-190500" rtl="0">
              <a:lnSpc>
                <a:spcPct val="90000"/>
              </a:lnSpc>
              <a:spcBef>
                <a:spcPts val="640"/>
              </a:spcBef>
              <a:buClr>
                <a:schemeClr val="dk1"/>
              </a:buClr>
              <a:buSzPct val="100000"/>
              <a:buFont typeface="Gloria Hallelujah"/>
            </a:pPr>
            <a:r>
              <a:rPr lang="en-US" sz="3000">
                <a:solidFill>
                  <a:schemeClr val="dk1"/>
                </a:solidFill>
              </a:rPr>
              <a:t>Used in a number of commercial products</a:t>
            </a:r>
          </a:p>
          <a:p>
            <a:pPr marL="342900" lvl="0" indent="-190500" rtl="0">
              <a:lnSpc>
                <a:spcPct val="90000"/>
              </a:lnSpc>
              <a:spcBef>
                <a:spcPts val="640"/>
              </a:spcBef>
              <a:buClr>
                <a:schemeClr val="dk1"/>
              </a:buClr>
              <a:buSzPct val="100000"/>
              <a:buFont typeface="Gloria Hallelujah"/>
            </a:pPr>
            <a:r>
              <a:rPr lang="en-US" sz="3000" b="1">
                <a:solidFill>
                  <a:srgbClr val="6B9462"/>
                </a:solidFill>
              </a:rPr>
              <a:t>Practical method to exchange a secret key </a:t>
            </a:r>
            <a:r>
              <a:rPr lang="en-US" sz="3000">
                <a:solidFill>
                  <a:schemeClr val="dk1"/>
                </a:solidFill>
              </a:rPr>
              <a:t>securely that can then be used for subsequent encryption of messages</a:t>
            </a:r>
          </a:p>
          <a:p>
            <a:pPr marL="342900" lvl="0" indent="-190500" rtl="0">
              <a:lnSpc>
                <a:spcPct val="90000"/>
              </a:lnSpc>
              <a:spcBef>
                <a:spcPts val="640"/>
              </a:spcBef>
              <a:buClr>
                <a:schemeClr val="dk1"/>
              </a:buClr>
              <a:buSzPct val="100000"/>
              <a:buFont typeface="Gloria Hallelujah"/>
            </a:pPr>
            <a:r>
              <a:rPr lang="en-US" sz="3000">
                <a:solidFill>
                  <a:schemeClr val="dk1"/>
                </a:solidFill>
              </a:rPr>
              <a:t>Security </a:t>
            </a:r>
            <a:r>
              <a:rPr lang="en-US" sz="3000" b="1">
                <a:solidFill>
                  <a:srgbClr val="6B9462"/>
                </a:solidFill>
              </a:rPr>
              <a:t>relies on difficulty of computing discrete logarithms </a:t>
            </a:r>
          </a:p>
        </p:txBody>
      </p:sp>
    </p:spTree>
  </p:cSld>
  <p:clrMapOvr>
    <a:masterClrMapping/>
  </p:clrMapOvr>
  <p:transition spd="slow">
    <p:cut/>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Shape 229"/>
          <p:cNvSpPr txBox="1">
            <a:spLocks noGrp="1"/>
          </p:cNvSpPr>
          <p:nvPr>
            <p:ph type="body" idx="1"/>
          </p:nvPr>
        </p:nvSpPr>
        <p:spPr>
          <a:xfrm>
            <a:off x="812241" y="1371600"/>
            <a:ext cx="10363200" cy="4904699"/>
          </a:xfrm>
          <a:prstGeom prst="rect">
            <a:avLst/>
          </a:prstGeom>
        </p:spPr>
        <p:txBody>
          <a:bodyPr lIns="117825" tIns="117825" rIns="117825" bIns="117825" anchor="t" anchorCtr="0">
            <a:noAutofit/>
          </a:bodyPr>
          <a:lstStyle/>
          <a:p>
            <a:pPr rtl="0">
              <a:spcBef>
                <a:spcPts val="0"/>
              </a:spcBef>
              <a:buNone/>
            </a:pPr>
            <a:r>
              <a:rPr lang="en-US"/>
              <a:t> </a:t>
            </a:r>
          </a:p>
          <a:p>
            <a:pPr>
              <a:spcBef>
                <a:spcPts val="0"/>
              </a:spcBef>
              <a:buNone/>
            </a:pPr>
            <a:r>
              <a:rPr lang="en-US"/>
              <a:t> </a:t>
            </a:r>
          </a:p>
        </p:txBody>
      </p:sp>
      <p:sp>
        <p:nvSpPr>
          <p:cNvPr id="230" name="Shape 230"/>
          <p:cNvSpPr txBox="1">
            <a:spLocks noGrp="1"/>
          </p:cNvSpPr>
          <p:nvPr>
            <p:ph type="title"/>
          </p:nvPr>
        </p:nvSpPr>
        <p:spPr>
          <a:xfrm>
            <a:off x="812241" y="228600"/>
            <a:ext cx="10363200" cy="1143000"/>
          </a:xfrm>
          <a:prstGeom prst="rect">
            <a:avLst/>
          </a:prstGeom>
        </p:spPr>
        <p:txBody>
          <a:bodyPr lIns="117825" tIns="117825" rIns="117825" bIns="117825" anchor="ctr" anchorCtr="0">
            <a:noAutofit/>
          </a:bodyPr>
          <a:lstStyle/>
          <a:p>
            <a:pPr lvl="0" rtl="0">
              <a:spcBef>
                <a:spcPts val="0"/>
              </a:spcBef>
              <a:buNone/>
            </a:pPr>
            <a:r>
              <a:rPr lang="en-US">
                <a:solidFill>
                  <a:srgbClr val="9B37AA"/>
                </a:solidFill>
              </a:rPr>
              <a:t>Diffie and Hellman Key Exchange</a:t>
            </a:r>
          </a:p>
        </p:txBody>
      </p:sp>
      <p:pic>
        <p:nvPicPr>
          <p:cNvPr id="231" name="Shape 231"/>
          <p:cNvPicPr preferRelativeResize="0"/>
          <p:nvPr/>
        </p:nvPicPr>
        <p:blipFill rotWithShape="1">
          <a:blip r:embed="rId3">
            <a:alphaModFix/>
          </a:blip>
          <a:srcRect t="2114"/>
          <a:stretch/>
        </p:blipFill>
        <p:spPr>
          <a:xfrm>
            <a:off x="400875" y="1248549"/>
            <a:ext cx="10645727" cy="5150800"/>
          </a:xfrm>
          <a:prstGeom prst="rect">
            <a:avLst/>
          </a:prstGeom>
          <a:noFill/>
          <a:ln>
            <a:noFill/>
          </a:ln>
        </p:spPr>
      </p:pic>
      <p:sp>
        <p:nvSpPr>
          <p:cNvPr id="2" name="TextBox 1">
            <a:extLst>
              <a:ext uri="{FF2B5EF4-FFF2-40B4-BE49-F238E27FC236}">
                <a16:creationId xmlns:a16="http://schemas.microsoft.com/office/drawing/2014/main" id="{DBECA2DA-E551-4D5A-ABEB-0000757B599E}"/>
              </a:ext>
            </a:extLst>
          </p:cNvPr>
          <p:cNvSpPr txBox="1"/>
          <p:nvPr/>
        </p:nvSpPr>
        <p:spPr>
          <a:xfrm>
            <a:off x="8288215" y="2731477"/>
            <a:ext cx="3502910" cy="738664"/>
          </a:xfrm>
          <a:prstGeom prst="rect">
            <a:avLst/>
          </a:prstGeom>
          <a:noFill/>
        </p:spPr>
        <p:txBody>
          <a:bodyPr wrap="square" rtlCol="0">
            <a:spAutoFit/>
          </a:bodyPr>
          <a:lstStyle/>
          <a:p>
            <a:pPr algn="ctr"/>
            <a:r>
              <a:rPr lang="en-US">
                <a:solidFill>
                  <a:schemeClr val="dk1"/>
                </a:solidFill>
              </a:rPr>
              <a:t>α</a:t>
            </a:r>
            <a:r>
              <a:rPr lang="tr-TR">
                <a:solidFill>
                  <a:schemeClr val="dk1"/>
                </a:solidFill>
              </a:rPr>
              <a:t> is a </a:t>
            </a:r>
            <a:r>
              <a:rPr lang="tr-TR" err="1">
                <a:solidFill>
                  <a:schemeClr val="dk1"/>
                </a:solidFill>
              </a:rPr>
              <a:t>primitive</a:t>
            </a:r>
            <a:r>
              <a:rPr lang="tr-TR">
                <a:solidFill>
                  <a:schemeClr val="dk1"/>
                </a:solidFill>
              </a:rPr>
              <a:t> </a:t>
            </a:r>
            <a:r>
              <a:rPr lang="tr-TR" err="1">
                <a:solidFill>
                  <a:schemeClr val="dk1"/>
                </a:solidFill>
              </a:rPr>
              <a:t>root</a:t>
            </a:r>
            <a:r>
              <a:rPr lang="tr-TR">
                <a:solidFill>
                  <a:schemeClr val="dk1"/>
                </a:solidFill>
              </a:rPr>
              <a:t> (</a:t>
            </a:r>
            <a:r>
              <a:rPr lang="tr-TR" err="1">
                <a:solidFill>
                  <a:schemeClr val="dk1"/>
                </a:solidFill>
              </a:rPr>
              <a:t>mod</a:t>
            </a:r>
            <a:r>
              <a:rPr lang="tr-TR">
                <a:solidFill>
                  <a:schemeClr val="dk1"/>
                </a:solidFill>
              </a:rPr>
              <a:t> </a:t>
            </a:r>
            <a:r>
              <a:rPr lang="tr-TR" i="1">
                <a:solidFill>
                  <a:schemeClr val="dk1"/>
                </a:solidFill>
              </a:rPr>
              <a:t>q</a:t>
            </a:r>
            <a:r>
              <a:rPr lang="tr-TR">
                <a:solidFill>
                  <a:schemeClr val="dk1"/>
                </a:solidFill>
              </a:rPr>
              <a:t>) </a:t>
            </a:r>
            <a:r>
              <a:rPr lang="tr-TR" err="1">
                <a:solidFill>
                  <a:schemeClr val="dk1"/>
                </a:solidFill>
              </a:rPr>
              <a:t>if</a:t>
            </a:r>
            <a:r>
              <a:rPr lang="tr-TR">
                <a:solidFill>
                  <a:schemeClr val="dk1"/>
                </a:solidFill>
              </a:rPr>
              <a:t> </a:t>
            </a:r>
            <a:r>
              <a:rPr lang="tr-TR" err="1">
                <a:solidFill>
                  <a:schemeClr val="dk1"/>
                </a:solidFill>
              </a:rPr>
              <a:t>for</a:t>
            </a:r>
            <a:r>
              <a:rPr lang="tr-TR">
                <a:solidFill>
                  <a:schemeClr val="dk1"/>
                </a:solidFill>
              </a:rPr>
              <a:t> </a:t>
            </a:r>
            <a:r>
              <a:rPr lang="tr-TR" err="1">
                <a:solidFill>
                  <a:schemeClr val="dk1"/>
                </a:solidFill>
              </a:rPr>
              <a:t>every</a:t>
            </a:r>
            <a:r>
              <a:rPr lang="tr-TR">
                <a:solidFill>
                  <a:schemeClr val="dk1"/>
                </a:solidFill>
              </a:rPr>
              <a:t> </a:t>
            </a:r>
            <a:r>
              <a:rPr lang="tr-TR" err="1">
                <a:solidFill>
                  <a:schemeClr val="dk1"/>
                </a:solidFill>
              </a:rPr>
              <a:t>number</a:t>
            </a:r>
            <a:r>
              <a:rPr lang="tr-TR">
                <a:solidFill>
                  <a:schemeClr val="dk1"/>
                </a:solidFill>
              </a:rPr>
              <a:t> </a:t>
            </a:r>
            <a:r>
              <a:rPr lang="tr-TR" i="1">
                <a:solidFill>
                  <a:schemeClr val="dk1"/>
                </a:solidFill>
              </a:rPr>
              <a:t>k</a:t>
            </a:r>
            <a:r>
              <a:rPr lang="tr-TR">
                <a:solidFill>
                  <a:schemeClr val="dk1"/>
                </a:solidFill>
              </a:rPr>
              <a:t> </a:t>
            </a:r>
            <a:r>
              <a:rPr lang="tr-TR" err="1">
                <a:solidFill>
                  <a:schemeClr val="dk1"/>
                </a:solidFill>
              </a:rPr>
              <a:t>relatively</a:t>
            </a:r>
            <a:r>
              <a:rPr lang="tr-TR">
                <a:solidFill>
                  <a:schemeClr val="dk1"/>
                </a:solidFill>
              </a:rPr>
              <a:t> prime </a:t>
            </a:r>
            <a:r>
              <a:rPr lang="tr-TR" err="1">
                <a:solidFill>
                  <a:schemeClr val="dk1"/>
                </a:solidFill>
              </a:rPr>
              <a:t>to</a:t>
            </a:r>
            <a:r>
              <a:rPr lang="tr-TR">
                <a:solidFill>
                  <a:schemeClr val="dk1"/>
                </a:solidFill>
              </a:rPr>
              <a:t> </a:t>
            </a:r>
            <a:r>
              <a:rPr lang="tr-TR" i="1">
                <a:solidFill>
                  <a:schemeClr val="dk1"/>
                </a:solidFill>
              </a:rPr>
              <a:t>q</a:t>
            </a:r>
            <a:r>
              <a:rPr lang="tr-TR">
                <a:solidFill>
                  <a:schemeClr val="dk1"/>
                </a:solidFill>
              </a:rPr>
              <a:t> </a:t>
            </a:r>
            <a:r>
              <a:rPr lang="tr-TR" err="1">
                <a:solidFill>
                  <a:schemeClr val="dk1"/>
                </a:solidFill>
              </a:rPr>
              <a:t>there</a:t>
            </a:r>
            <a:r>
              <a:rPr lang="tr-TR">
                <a:solidFill>
                  <a:schemeClr val="dk1"/>
                </a:solidFill>
              </a:rPr>
              <a:t> is an </a:t>
            </a:r>
            <a:r>
              <a:rPr lang="tr-TR" err="1">
                <a:solidFill>
                  <a:schemeClr val="dk1"/>
                </a:solidFill>
              </a:rPr>
              <a:t>integer</a:t>
            </a:r>
            <a:r>
              <a:rPr lang="tr-TR">
                <a:solidFill>
                  <a:schemeClr val="dk1"/>
                </a:solidFill>
              </a:rPr>
              <a:t> </a:t>
            </a:r>
            <a:r>
              <a:rPr lang="tr-TR" i="1">
                <a:solidFill>
                  <a:schemeClr val="dk1"/>
                </a:solidFill>
              </a:rPr>
              <a:t>z</a:t>
            </a:r>
            <a:r>
              <a:rPr lang="tr-TR">
                <a:solidFill>
                  <a:schemeClr val="dk1"/>
                </a:solidFill>
              </a:rPr>
              <a:t> </a:t>
            </a:r>
            <a:r>
              <a:rPr lang="tr-TR" err="1">
                <a:solidFill>
                  <a:schemeClr val="dk1"/>
                </a:solidFill>
              </a:rPr>
              <a:t>such</a:t>
            </a:r>
            <a:r>
              <a:rPr lang="tr-TR">
                <a:solidFill>
                  <a:schemeClr val="dk1"/>
                </a:solidFill>
              </a:rPr>
              <a:t> </a:t>
            </a:r>
            <a:r>
              <a:rPr lang="tr-TR" err="1">
                <a:solidFill>
                  <a:schemeClr val="dk1"/>
                </a:solidFill>
              </a:rPr>
              <a:t>that</a:t>
            </a:r>
            <a:r>
              <a:rPr lang="tr-TR">
                <a:solidFill>
                  <a:schemeClr val="dk1"/>
                </a:solidFill>
              </a:rPr>
              <a:t> </a:t>
            </a:r>
            <a:r>
              <a:rPr lang="tr-TR" i="1">
                <a:solidFill>
                  <a:schemeClr val="dk1"/>
                </a:solidFill>
              </a:rPr>
              <a:t>k</a:t>
            </a:r>
            <a:r>
              <a:rPr lang="tr-TR">
                <a:solidFill>
                  <a:schemeClr val="dk1"/>
                </a:solidFill>
              </a:rPr>
              <a:t> = (</a:t>
            </a:r>
            <a:r>
              <a:rPr lang="en-US">
                <a:solidFill>
                  <a:schemeClr val="dk1"/>
                </a:solidFill>
              </a:rPr>
              <a:t>α</a:t>
            </a:r>
            <a:r>
              <a:rPr lang="tr-TR">
                <a:solidFill>
                  <a:schemeClr val="dk1"/>
                </a:solidFill>
              </a:rPr>
              <a:t>^</a:t>
            </a:r>
            <a:r>
              <a:rPr lang="tr-TR" i="1">
                <a:solidFill>
                  <a:schemeClr val="dk1"/>
                </a:solidFill>
              </a:rPr>
              <a:t>z</a:t>
            </a:r>
            <a:r>
              <a:rPr lang="tr-TR">
                <a:solidFill>
                  <a:schemeClr val="dk1"/>
                </a:solidFill>
              </a:rPr>
              <a:t> (</a:t>
            </a:r>
            <a:r>
              <a:rPr lang="tr-TR" err="1">
                <a:solidFill>
                  <a:schemeClr val="dk1"/>
                </a:solidFill>
              </a:rPr>
              <a:t>mod</a:t>
            </a:r>
            <a:r>
              <a:rPr lang="tr-TR">
                <a:solidFill>
                  <a:schemeClr val="dk1"/>
                </a:solidFill>
              </a:rPr>
              <a:t> </a:t>
            </a:r>
            <a:r>
              <a:rPr lang="tr-TR" i="1">
                <a:solidFill>
                  <a:schemeClr val="dk1"/>
                </a:solidFill>
              </a:rPr>
              <a:t>q</a:t>
            </a:r>
            <a:r>
              <a:rPr lang="tr-TR">
                <a:solidFill>
                  <a:schemeClr val="dk1"/>
                </a:solidFill>
              </a:rPr>
              <a:t>))</a:t>
            </a:r>
            <a:endParaRPr lang="en-US"/>
          </a:p>
        </p:txBody>
      </p:sp>
    </p:spTree>
  </p:cSld>
  <p:clrMapOvr>
    <a:masterClrMapping/>
  </p:clrMapOvr>
  <p:transition spd="slow">
    <p:cut/>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Shape 237"/>
          <p:cNvSpPr txBox="1">
            <a:spLocks noGrp="1"/>
          </p:cNvSpPr>
          <p:nvPr>
            <p:ph type="title"/>
          </p:nvPr>
        </p:nvSpPr>
        <p:spPr>
          <a:xfrm>
            <a:off x="812241" y="228600"/>
            <a:ext cx="10363200" cy="1143000"/>
          </a:xfrm>
          <a:prstGeom prst="rect">
            <a:avLst/>
          </a:prstGeom>
        </p:spPr>
        <p:txBody>
          <a:bodyPr lIns="117825" tIns="117825" rIns="117825" bIns="117825" anchor="ctr" anchorCtr="0">
            <a:noAutofit/>
          </a:bodyPr>
          <a:lstStyle/>
          <a:p>
            <a:pPr lvl="0" rtl="0">
              <a:spcBef>
                <a:spcPts val="0"/>
              </a:spcBef>
              <a:buNone/>
            </a:pPr>
            <a:r>
              <a:rPr lang="en-US">
                <a:solidFill>
                  <a:srgbClr val="9B37AA"/>
                </a:solidFill>
              </a:rPr>
              <a:t>Diffie-Hellman Example</a:t>
            </a:r>
          </a:p>
        </p:txBody>
      </p:sp>
      <p:sp>
        <p:nvSpPr>
          <p:cNvPr id="238" name="Shape 238"/>
          <p:cNvSpPr txBox="1">
            <a:spLocks noGrp="1"/>
          </p:cNvSpPr>
          <p:nvPr>
            <p:ph type="body" idx="1"/>
          </p:nvPr>
        </p:nvSpPr>
        <p:spPr>
          <a:xfrm>
            <a:off x="812241" y="1371600"/>
            <a:ext cx="10363200" cy="4904699"/>
          </a:xfrm>
          <a:prstGeom prst="rect">
            <a:avLst/>
          </a:prstGeom>
        </p:spPr>
        <p:txBody>
          <a:bodyPr lIns="117825" tIns="117825" rIns="117825" bIns="117825" anchor="t" anchorCtr="0">
            <a:noAutofit/>
          </a:bodyPr>
          <a:lstStyle/>
          <a:p>
            <a:pPr rtl="0">
              <a:spcBef>
                <a:spcPts val="0"/>
              </a:spcBef>
              <a:buNone/>
            </a:pPr>
            <a:r>
              <a:rPr lang="en-US"/>
              <a:t> </a:t>
            </a:r>
          </a:p>
          <a:p>
            <a:pPr lvl="0" rtl="0">
              <a:spcBef>
                <a:spcPts val="0"/>
              </a:spcBef>
              <a:buNone/>
            </a:pPr>
            <a:r>
              <a:rPr lang="en-US"/>
              <a:t> </a:t>
            </a:r>
          </a:p>
        </p:txBody>
      </p:sp>
      <p:pic>
        <p:nvPicPr>
          <p:cNvPr id="239" name="Shape 239"/>
          <p:cNvPicPr preferRelativeResize="0"/>
          <p:nvPr/>
        </p:nvPicPr>
        <p:blipFill>
          <a:blip r:embed="rId3">
            <a:alphaModFix/>
          </a:blip>
          <a:stretch>
            <a:fillRect/>
          </a:stretch>
        </p:blipFill>
        <p:spPr>
          <a:xfrm>
            <a:off x="596975" y="1266475"/>
            <a:ext cx="10420350" cy="5114925"/>
          </a:xfrm>
          <a:prstGeom prst="rect">
            <a:avLst/>
          </a:prstGeom>
          <a:noFill/>
          <a:ln>
            <a:noFill/>
          </a:ln>
        </p:spPr>
      </p:pic>
    </p:spTree>
  </p:cSld>
  <p:clrMapOvr>
    <a:masterClrMapping/>
  </p:clrMapOvr>
  <p:transition spd="slow">
    <p:cut/>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Shape 256"/>
          <p:cNvSpPr txBox="1">
            <a:spLocks noGrp="1"/>
          </p:cNvSpPr>
          <p:nvPr>
            <p:ph type="title"/>
          </p:nvPr>
        </p:nvSpPr>
        <p:spPr>
          <a:xfrm>
            <a:off x="812241" y="228600"/>
            <a:ext cx="10363200" cy="1143000"/>
          </a:xfrm>
          <a:prstGeom prst="rect">
            <a:avLst/>
          </a:prstGeom>
        </p:spPr>
        <p:txBody>
          <a:bodyPr lIns="117825" tIns="117825" rIns="117825" bIns="117825" anchor="ctr" anchorCtr="0">
            <a:noAutofit/>
          </a:bodyPr>
          <a:lstStyle/>
          <a:p>
            <a:pPr lvl="0" rtl="0">
              <a:spcBef>
                <a:spcPts val="0"/>
              </a:spcBef>
              <a:buNone/>
            </a:pPr>
            <a:r>
              <a:rPr lang="en-US">
                <a:solidFill>
                  <a:srgbClr val="9B37AA"/>
                </a:solidFill>
              </a:rPr>
              <a:t>Diffie-Hellman Security</a:t>
            </a:r>
          </a:p>
        </p:txBody>
      </p:sp>
      <p:sp>
        <p:nvSpPr>
          <p:cNvPr id="257" name="Shape 257"/>
          <p:cNvSpPr txBox="1">
            <a:spLocks noGrp="1"/>
          </p:cNvSpPr>
          <p:nvPr>
            <p:ph type="body" idx="1"/>
          </p:nvPr>
        </p:nvSpPr>
        <p:spPr>
          <a:xfrm>
            <a:off x="3973550" y="1371600"/>
            <a:ext cx="7583099" cy="4904699"/>
          </a:xfrm>
          <a:prstGeom prst="rect">
            <a:avLst/>
          </a:prstGeom>
        </p:spPr>
        <p:txBody>
          <a:bodyPr lIns="117825" tIns="117825" rIns="117825" bIns="117825" anchor="t" anchorCtr="0">
            <a:noAutofit/>
          </a:bodyPr>
          <a:lstStyle/>
          <a:p>
            <a:pPr marL="342900" lvl="1" indent="-190500" rtl="0">
              <a:lnSpc>
                <a:spcPct val="100000"/>
              </a:lnSpc>
              <a:spcBef>
                <a:spcPts val="0"/>
              </a:spcBef>
              <a:buClr>
                <a:srgbClr val="6699FF"/>
              </a:buClr>
              <a:buSzPct val="100000"/>
              <a:buFont typeface="Gloria Hallelujah"/>
            </a:pPr>
            <a:r>
              <a:rPr lang="en-US" sz="3000" b="1">
                <a:solidFill>
                  <a:srgbClr val="6699FF"/>
                </a:solidFill>
              </a:rPr>
              <a:t>Shared key (the secret) itself never transmitted</a:t>
            </a:r>
          </a:p>
          <a:p>
            <a:pPr marL="342900" lvl="0" indent="-190500" rtl="0">
              <a:lnSpc>
                <a:spcPct val="100000"/>
              </a:lnSpc>
              <a:spcBef>
                <a:spcPts val="640"/>
              </a:spcBef>
              <a:buClr>
                <a:schemeClr val="dk1"/>
              </a:buClr>
              <a:buSzPct val="100000"/>
              <a:buFont typeface="Gloria Hallelujah"/>
            </a:pPr>
            <a:r>
              <a:rPr lang="en-US" sz="3000">
                <a:solidFill>
                  <a:schemeClr val="dk1"/>
                </a:solidFill>
              </a:rPr>
              <a:t>Discrete logarithm is very hard</a:t>
            </a:r>
          </a:p>
          <a:p>
            <a:pPr marL="342900" lvl="1" indent="-209550" rtl="0">
              <a:lnSpc>
                <a:spcPct val="100000"/>
              </a:lnSpc>
              <a:spcBef>
                <a:spcPts val="560"/>
              </a:spcBef>
              <a:buClr>
                <a:schemeClr val="dk1"/>
              </a:buClr>
              <a:buSzPct val="100000"/>
              <a:buFont typeface="Gloria Hallelujah"/>
            </a:pPr>
            <a:r>
              <a:rPr lang="en-US" sz="3000">
                <a:solidFill>
                  <a:schemeClr val="dk1"/>
                </a:solidFill>
              </a:rPr>
              <a:t>Y = α</a:t>
            </a:r>
            <a:r>
              <a:rPr lang="en-US" sz="3000" baseline="30000">
                <a:solidFill>
                  <a:schemeClr val="dk1"/>
                </a:solidFill>
              </a:rPr>
              <a:t>X</a:t>
            </a:r>
            <a:r>
              <a:rPr lang="en-US" sz="3000">
                <a:solidFill>
                  <a:schemeClr val="dk1"/>
                </a:solidFill>
              </a:rPr>
              <a:t> mod q</a:t>
            </a:r>
          </a:p>
          <a:p>
            <a:pPr marL="342900" lvl="1" indent="-209550" rtl="0">
              <a:lnSpc>
                <a:spcPct val="100000"/>
              </a:lnSpc>
              <a:spcBef>
                <a:spcPts val="560"/>
              </a:spcBef>
              <a:buClr>
                <a:schemeClr val="dk1"/>
              </a:buClr>
              <a:buSzPct val="100000"/>
              <a:buFont typeface="Gloria Hallelujah"/>
            </a:pPr>
            <a:r>
              <a:rPr lang="en-US" sz="3000" b="1">
                <a:solidFill>
                  <a:srgbClr val="6B9462"/>
                </a:solidFill>
              </a:rPr>
              <a:t>Conjecture:</a:t>
            </a:r>
            <a:r>
              <a:rPr lang="en-US" sz="3000">
                <a:solidFill>
                  <a:schemeClr val="dk1"/>
                </a:solidFill>
              </a:rPr>
              <a:t> given Y, α, and q, it is extremely hard to compute the value of X because q is a very large prime (discrete logarithm)</a:t>
            </a:r>
          </a:p>
          <a:p>
            <a:pPr lvl="0" rtl="0">
              <a:spcBef>
                <a:spcPts val="0"/>
              </a:spcBef>
              <a:buNone/>
            </a:pPr>
            <a:endParaRPr sz="3000"/>
          </a:p>
        </p:txBody>
      </p:sp>
      <p:pic>
        <p:nvPicPr>
          <p:cNvPr id="258" name="Shape 258"/>
          <p:cNvPicPr preferRelativeResize="0"/>
          <p:nvPr/>
        </p:nvPicPr>
        <p:blipFill>
          <a:blip r:embed="rId3">
            <a:alphaModFix/>
          </a:blip>
          <a:stretch>
            <a:fillRect/>
          </a:stretch>
        </p:blipFill>
        <p:spPr>
          <a:xfrm>
            <a:off x="412275" y="1627951"/>
            <a:ext cx="3050000" cy="3834124"/>
          </a:xfrm>
          <a:prstGeom prst="rect">
            <a:avLst/>
          </a:prstGeom>
          <a:noFill/>
          <a:ln>
            <a:noFill/>
          </a:ln>
        </p:spPr>
      </p:pic>
    </p:spTree>
  </p:cSld>
  <p:clrMapOvr>
    <a:masterClrMapping/>
  </p:clrMapOvr>
  <p:transition spd="slow">
    <p:cut/>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Shape 264"/>
          <p:cNvSpPr txBox="1">
            <a:spLocks noGrp="1"/>
          </p:cNvSpPr>
          <p:nvPr>
            <p:ph type="title"/>
          </p:nvPr>
        </p:nvSpPr>
        <p:spPr>
          <a:xfrm>
            <a:off x="812241" y="228600"/>
            <a:ext cx="10363200" cy="1143000"/>
          </a:xfrm>
          <a:prstGeom prst="rect">
            <a:avLst/>
          </a:prstGeom>
        </p:spPr>
        <p:txBody>
          <a:bodyPr lIns="117825" tIns="117825" rIns="117825" bIns="117825" anchor="ctr" anchorCtr="0">
            <a:noAutofit/>
          </a:bodyPr>
          <a:lstStyle/>
          <a:p>
            <a:pPr lvl="0" rtl="0">
              <a:spcBef>
                <a:spcPts val="0"/>
              </a:spcBef>
              <a:buNone/>
            </a:pPr>
            <a:r>
              <a:rPr lang="en-US" dirty="0">
                <a:solidFill>
                  <a:srgbClr val="9B37AA"/>
                </a:solidFill>
              </a:rPr>
              <a:t>Diffie-Hellman Limitations</a:t>
            </a:r>
          </a:p>
        </p:txBody>
      </p:sp>
      <p:sp>
        <p:nvSpPr>
          <p:cNvPr id="265" name="Shape 265"/>
          <p:cNvSpPr txBox="1">
            <a:spLocks noGrp="1"/>
          </p:cNvSpPr>
          <p:nvPr>
            <p:ph type="body" idx="1"/>
          </p:nvPr>
        </p:nvSpPr>
        <p:spPr>
          <a:xfrm>
            <a:off x="4212875" y="1371600"/>
            <a:ext cx="6963000" cy="4904699"/>
          </a:xfrm>
          <a:prstGeom prst="rect">
            <a:avLst/>
          </a:prstGeom>
        </p:spPr>
        <p:txBody>
          <a:bodyPr lIns="117825" tIns="117825" rIns="117825" bIns="117825" anchor="t" anchorCtr="0">
            <a:noAutofit/>
          </a:bodyPr>
          <a:lstStyle/>
          <a:p>
            <a:pPr marL="342900" lvl="0" indent="-190500" rtl="0">
              <a:lnSpc>
                <a:spcPct val="90000"/>
              </a:lnSpc>
              <a:spcBef>
                <a:spcPts val="0"/>
              </a:spcBef>
              <a:buClr>
                <a:schemeClr val="dk1"/>
              </a:buClr>
              <a:buSzPct val="100000"/>
              <a:buFont typeface="Gloria Hallelujah"/>
            </a:pPr>
            <a:r>
              <a:rPr lang="en-US" sz="3000">
                <a:solidFill>
                  <a:schemeClr val="dk1"/>
                </a:solidFill>
              </a:rPr>
              <a:t>Expensive exponential operation</a:t>
            </a:r>
          </a:p>
          <a:p>
            <a:pPr marL="1143000" lvl="2" indent="-129539" rtl="0">
              <a:lnSpc>
                <a:spcPct val="90000"/>
              </a:lnSpc>
              <a:spcBef>
                <a:spcPts val="560"/>
              </a:spcBef>
              <a:buClr>
                <a:schemeClr val="dk1"/>
              </a:buClr>
              <a:buSzPct val="100000"/>
              <a:buFont typeface="Gloria Hallelujah"/>
            </a:pPr>
            <a:r>
              <a:rPr lang="en-US" sz="3000">
                <a:solidFill>
                  <a:schemeClr val="dk1"/>
                </a:solidFill>
              </a:rPr>
              <a:t>DoS possible</a:t>
            </a:r>
          </a:p>
          <a:p>
            <a:pPr marL="342900" lvl="0" indent="-190500" rtl="0">
              <a:lnSpc>
                <a:spcPct val="90000"/>
              </a:lnSpc>
              <a:spcBef>
                <a:spcPts val="640"/>
              </a:spcBef>
              <a:buClr>
                <a:schemeClr val="dk1"/>
              </a:buClr>
              <a:buSzPct val="100000"/>
              <a:buFont typeface="Gloria Hallelujah"/>
            </a:pPr>
            <a:r>
              <a:rPr lang="en-US" sz="3000">
                <a:solidFill>
                  <a:schemeClr val="dk1"/>
                </a:solidFill>
              </a:rPr>
              <a:t>The scheme itself </a:t>
            </a:r>
            <a:r>
              <a:rPr lang="en-US" sz="3000" b="1">
                <a:solidFill>
                  <a:srgbClr val="6B9462"/>
                </a:solidFill>
              </a:rPr>
              <a:t>cannot be used to encrypt anything –</a:t>
            </a:r>
            <a:r>
              <a:rPr lang="en-US" sz="3000">
                <a:solidFill>
                  <a:schemeClr val="dk1"/>
                </a:solidFill>
              </a:rPr>
              <a:t> it is for secret key establishment</a:t>
            </a:r>
          </a:p>
          <a:p>
            <a:pPr marL="342900" lvl="0" indent="-190500" rtl="0">
              <a:lnSpc>
                <a:spcPct val="90000"/>
              </a:lnSpc>
              <a:spcBef>
                <a:spcPts val="640"/>
              </a:spcBef>
              <a:buClr>
                <a:schemeClr val="dk1"/>
              </a:buClr>
              <a:buSzPct val="100000"/>
              <a:buFont typeface="Gloria Hallelujah"/>
            </a:pPr>
            <a:r>
              <a:rPr lang="en-US" sz="3000" b="1">
                <a:solidFill>
                  <a:srgbClr val="6B9462"/>
                </a:solidFill>
              </a:rPr>
              <a:t>No authentication</a:t>
            </a:r>
            <a:r>
              <a:rPr lang="en-US" sz="3000">
                <a:solidFill>
                  <a:schemeClr val="dk1"/>
                </a:solidFill>
              </a:rPr>
              <a:t>, so you cannot sign anything</a:t>
            </a:r>
          </a:p>
          <a:p>
            <a:pPr lvl="0" rtl="0">
              <a:spcBef>
                <a:spcPts val="0"/>
              </a:spcBef>
              <a:buNone/>
            </a:pPr>
            <a:endParaRPr sz="3000"/>
          </a:p>
        </p:txBody>
      </p:sp>
      <p:pic>
        <p:nvPicPr>
          <p:cNvPr id="266" name="Shape 266"/>
          <p:cNvPicPr preferRelativeResize="0"/>
          <p:nvPr/>
        </p:nvPicPr>
        <p:blipFill>
          <a:blip r:embed="rId3">
            <a:alphaModFix/>
          </a:blip>
          <a:stretch>
            <a:fillRect/>
          </a:stretch>
        </p:blipFill>
        <p:spPr>
          <a:xfrm>
            <a:off x="554451" y="1114799"/>
            <a:ext cx="3037779" cy="5418300"/>
          </a:xfrm>
          <a:prstGeom prst="rect">
            <a:avLst/>
          </a:prstGeom>
          <a:noFill/>
          <a:ln>
            <a:noFill/>
          </a:ln>
        </p:spPr>
      </p:pic>
    </p:spTree>
  </p:cSld>
  <p:clrMapOvr>
    <a:masterClrMapping/>
  </p:clrMapOvr>
  <p:transition spd="slow">
    <p:cut/>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Shape 282"/>
          <p:cNvSpPr txBox="1">
            <a:spLocks noGrp="1"/>
          </p:cNvSpPr>
          <p:nvPr>
            <p:ph type="title"/>
          </p:nvPr>
        </p:nvSpPr>
        <p:spPr>
          <a:xfrm>
            <a:off x="812241" y="381000"/>
            <a:ext cx="10363200" cy="1143000"/>
          </a:xfrm>
          <a:prstGeom prst="rect">
            <a:avLst/>
          </a:prstGeom>
        </p:spPr>
        <p:txBody>
          <a:bodyPr lIns="117825" tIns="117825" rIns="117825" bIns="117825" anchor="ctr" anchorCtr="0">
            <a:noAutofit/>
          </a:bodyPr>
          <a:lstStyle/>
          <a:p>
            <a:pPr lvl="0" rtl="0">
              <a:lnSpc>
                <a:spcPct val="100000"/>
              </a:lnSpc>
              <a:spcBef>
                <a:spcPts val="0"/>
              </a:spcBef>
              <a:buNone/>
            </a:pPr>
            <a:r>
              <a:rPr lang="en-US">
                <a:solidFill>
                  <a:srgbClr val="9B37AA"/>
                </a:solidFill>
              </a:rPr>
              <a:t>Bucket Brigade Attack, Man-in-the-Middle(MIM)</a:t>
            </a:r>
          </a:p>
        </p:txBody>
      </p:sp>
      <p:pic>
        <p:nvPicPr>
          <p:cNvPr id="283" name="Shape 283"/>
          <p:cNvPicPr preferRelativeResize="0"/>
          <p:nvPr/>
        </p:nvPicPr>
        <p:blipFill>
          <a:blip r:embed="rId3">
            <a:alphaModFix/>
          </a:blip>
          <a:stretch>
            <a:fillRect/>
          </a:stretch>
        </p:blipFill>
        <p:spPr>
          <a:xfrm>
            <a:off x="498875" y="1866475"/>
            <a:ext cx="11106725" cy="4452900"/>
          </a:xfrm>
          <a:prstGeom prst="rect">
            <a:avLst/>
          </a:prstGeom>
          <a:noFill/>
          <a:ln>
            <a:noFill/>
          </a:ln>
        </p:spPr>
      </p:pic>
    </p:spTree>
  </p:cSld>
  <p:clrMapOvr>
    <a:masterClrMapping/>
  </p:clrMapOvr>
  <p:transition spd="slow">
    <p:cut/>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5F2CB12-5FF0-13B4-0993-CFD0152498CA}"/>
              </a:ext>
            </a:extLst>
          </p:cNvPr>
          <p:cNvSpPr>
            <a:spLocks noGrp="1"/>
          </p:cNvSpPr>
          <p:nvPr>
            <p:ph type="body" idx="1"/>
          </p:nvPr>
        </p:nvSpPr>
        <p:spPr>
          <a:xfrm>
            <a:off x="583640" y="1188720"/>
            <a:ext cx="11379760" cy="4904699"/>
          </a:xfrm>
        </p:spPr>
        <p:txBody>
          <a:bodyPr/>
          <a:lstStyle/>
          <a:p>
            <a:r>
              <a:rPr lang="en-US" dirty="0" err="1"/>
              <a:t>ElGamal</a:t>
            </a:r>
            <a:r>
              <a:rPr lang="en-US" dirty="0"/>
              <a:t> encryption system is an asymmetric key encryption algorithm for public-key cryptography which is based on the Diffie–Hellman key exchange. </a:t>
            </a:r>
          </a:p>
          <a:p>
            <a:r>
              <a:rPr lang="en-US" dirty="0"/>
              <a:t>It was described by Taher </a:t>
            </a:r>
            <a:r>
              <a:rPr lang="en-US" dirty="0" err="1"/>
              <a:t>Elgamal</a:t>
            </a:r>
            <a:r>
              <a:rPr lang="en-US" dirty="0"/>
              <a:t> in 1985.</a:t>
            </a:r>
          </a:p>
          <a:p>
            <a:r>
              <a:rPr lang="en-US" dirty="0"/>
              <a:t>The Digital Signature Algorithm (DSA) is a variant of the </a:t>
            </a:r>
            <a:r>
              <a:rPr lang="en-US" dirty="0" err="1"/>
              <a:t>ElGamal</a:t>
            </a:r>
            <a:r>
              <a:rPr lang="en-US" dirty="0"/>
              <a:t> signature scheme, which should not be confused with </a:t>
            </a:r>
            <a:r>
              <a:rPr lang="en-US" dirty="0" err="1"/>
              <a:t>ElGamal</a:t>
            </a:r>
            <a:r>
              <a:rPr lang="en-US" dirty="0"/>
              <a:t> encryption. </a:t>
            </a:r>
          </a:p>
          <a:p>
            <a:r>
              <a:rPr lang="en-US" dirty="0" err="1"/>
              <a:t>ElGamal</a:t>
            </a:r>
            <a:r>
              <a:rPr lang="en-US" dirty="0"/>
              <a:t> encryption can be defined over any cyclic group </a:t>
            </a:r>
            <a:r>
              <a:rPr lang="en-US" b="1" dirty="0"/>
              <a:t>G</a:t>
            </a:r>
            <a:r>
              <a:rPr lang="en-US" dirty="0"/>
              <a:t>, like multiplicative group of integers modulo n. Its security depends upon the difficulty of a certain problem in </a:t>
            </a:r>
            <a:r>
              <a:rPr lang="en-US" b="1" dirty="0"/>
              <a:t>G</a:t>
            </a:r>
            <a:r>
              <a:rPr lang="en-US" dirty="0"/>
              <a:t> related to computing discrete logarithms.</a:t>
            </a:r>
            <a:endParaRPr lang="en-TR" dirty="0"/>
          </a:p>
        </p:txBody>
      </p:sp>
      <p:sp>
        <p:nvSpPr>
          <p:cNvPr id="4" name="Shape 264">
            <a:extLst>
              <a:ext uri="{FF2B5EF4-FFF2-40B4-BE49-F238E27FC236}">
                <a16:creationId xmlns:a16="http://schemas.microsoft.com/office/drawing/2014/main" id="{7DEACCF4-CCCA-40F8-0846-675781706976}"/>
              </a:ext>
            </a:extLst>
          </p:cNvPr>
          <p:cNvSpPr txBox="1">
            <a:spLocks noGrp="1"/>
          </p:cNvSpPr>
          <p:nvPr>
            <p:ph type="title"/>
          </p:nvPr>
        </p:nvSpPr>
        <p:spPr>
          <a:prstGeom prst="rect">
            <a:avLst/>
          </a:prstGeom>
        </p:spPr>
        <p:txBody>
          <a:bodyPr lIns="117825" tIns="117825" rIns="117825" bIns="117825" anchor="ctr" anchorCtr="0">
            <a:noAutofit/>
          </a:bodyPr>
          <a:lstStyle/>
          <a:p>
            <a:pPr lvl="0" rtl="0">
              <a:spcBef>
                <a:spcPts val="0"/>
              </a:spcBef>
              <a:buNone/>
            </a:pPr>
            <a:r>
              <a:rPr lang="en-US" dirty="0" err="1">
                <a:solidFill>
                  <a:srgbClr val="9B37AA"/>
                </a:solidFill>
              </a:rPr>
              <a:t>ElGamal</a:t>
            </a:r>
            <a:r>
              <a:rPr lang="en-US" dirty="0">
                <a:solidFill>
                  <a:srgbClr val="9B37AA"/>
                </a:solidFill>
              </a:rPr>
              <a:t> </a:t>
            </a:r>
          </a:p>
        </p:txBody>
      </p:sp>
    </p:spTree>
    <p:extLst>
      <p:ext uri="{BB962C8B-B14F-4D97-AF65-F5344CB8AC3E}">
        <p14:creationId xmlns:p14="http://schemas.microsoft.com/office/powerpoint/2010/main" val="254219381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8B1504-581A-7954-1F00-B4AF924D013E}"/>
              </a:ext>
            </a:extLst>
          </p:cNvPr>
          <p:cNvSpPr>
            <a:spLocks noGrp="1"/>
          </p:cNvSpPr>
          <p:nvPr>
            <p:ph type="title"/>
          </p:nvPr>
        </p:nvSpPr>
        <p:spPr/>
        <p:txBody>
          <a:bodyPr/>
          <a:lstStyle/>
          <a:p>
            <a:r>
              <a:rPr lang="en-TR" dirty="0"/>
              <a:t>Cyclic Group</a:t>
            </a:r>
          </a:p>
        </p:txBody>
      </p:sp>
      <p:pic>
        <p:nvPicPr>
          <p:cNvPr id="4" name="Picture 3">
            <a:extLst>
              <a:ext uri="{FF2B5EF4-FFF2-40B4-BE49-F238E27FC236}">
                <a16:creationId xmlns:a16="http://schemas.microsoft.com/office/drawing/2014/main" id="{C4694304-719B-07DC-70F6-371D4107F7D8}"/>
              </a:ext>
            </a:extLst>
          </p:cNvPr>
          <p:cNvPicPr>
            <a:picLocks noChangeAspect="1"/>
          </p:cNvPicPr>
          <p:nvPr/>
        </p:nvPicPr>
        <p:blipFill>
          <a:blip r:embed="rId3"/>
          <a:stretch>
            <a:fillRect/>
          </a:stretch>
        </p:blipFill>
        <p:spPr>
          <a:xfrm>
            <a:off x="812241" y="1371600"/>
            <a:ext cx="7926070" cy="4088713"/>
          </a:xfrm>
          <a:prstGeom prst="rect">
            <a:avLst/>
          </a:prstGeom>
        </p:spPr>
      </p:pic>
      <p:sp>
        <p:nvSpPr>
          <p:cNvPr id="5" name="TextBox 4">
            <a:extLst>
              <a:ext uri="{FF2B5EF4-FFF2-40B4-BE49-F238E27FC236}">
                <a16:creationId xmlns:a16="http://schemas.microsoft.com/office/drawing/2014/main" id="{0BF58EF3-F3A2-936A-1457-829CC74DF6EC}"/>
              </a:ext>
            </a:extLst>
          </p:cNvPr>
          <p:cNvSpPr txBox="1"/>
          <p:nvPr/>
        </p:nvSpPr>
        <p:spPr>
          <a:xfrm>
            <a:off x="80992" y="5983069"/>
            <a:ext cx="12111008" cy="646331"/>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sz="1800" b="1" i="0" dirty="0">
                <a:solidFill>
                  <a:srgbClr val="242424"/>
                </a:solidFill>
                <a:effectLst/>
                <a:latin typeface="+mn-lt"/>
              </a:rPr>
              <a:t>Cyclic Group: </a:t>
            </a:r>
            <a:r>
              <a:rPr lang="en-US" sz="1800" b="0" i="0" dirty="0">
                <a:solidFill>
                  <a:srgbClr val="242424"/>
                </a:solidFill>
                <a:effectLst/>
                <a:latin typeface="+mn-lt"/>
              </a:rPr>
              <a:t>It is a branch of abstract algebra. A group is said to be cyclic if there is at least one generator element</a:t>
            </a:r>
          </a:p>
          <a:p>
            <a:r>
              <a:rPr lang="en-US" sz="1800" b="0" i="0" dirty="0">
                <a:solidFill>
                  <a:srgbClr val="242424"/>
                </a:solidFill>
                <a:effectLst/>
                <a:latin typeface="+mn-lt"/>
              </a:rPr>
              <a:t> in it. </a:t>
            </a:r>
            <a:endParaRPr lang="en-TR" sz="1800" dirty="0">
              <a:latin typeface="+mn-lt"/>
            </a:endParaRPr>
          </a:p>
        </p:txBody>
      </p:sp>
    </p:spTree>
    <p:extLst>
      <p:ext uri="{BB962C8B-B14F-4D97-AF65-F5344CB8AC3E}">
        <p14:creationId xmlns:p14="http://schemas.microsoft.com/office/powerpoint/2010/main" val="247327943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057D0A-84AB-9DA0-6B11-A7A052F8D9F7}"/>
              </a:ext>
            </a:extLst>
          </p:cNvPr>
          <p:cNvSpPr>
            <a:spLocks noGrp="1"/>
          </p:cNvSpPr>
          <p:nvPr>
            <p:ph type="title"/>
          </p:nvPr>
        </p:nvSpPr>
        <p:spPr/>
        <p:txBody>
          <a:bodyPr/>
          <a:lstStyle/>
          <a:p>
            <a:r>
              <a:rPr lang="en-TR" dirty="0"/>
              <a:t>Generator Examples</a:t>
            </a:r>
          </a:p>
        </p:txBody>
      </p:sp>
      <p:pic>
        <p:nvPicPr>
          <p:cNvPr id="4" name="Picture 3">
            <a:extLst>
              <a:ext uri="{FF2B5EF4-FFF2-40B4-BE49-F238E27FC236}">
                <a16:creationId xmlns:a16="http://schemas.microsoft.com/office/drawing/2014/main" id="{6B9BE41B-59D3-4626-08DE-91833E497267}"/>
              </a:ext>
            </a:extLst>
          </p:cNvPr>
          <p:cNvPicPr>
            <a:picLocks noChangeAspect="1"/>
          </p:cNvPicPr>
          <p:nvPr/>
        </p:nvPicPr>
        <p:blipFill>
          <a:blip r:embed="rId2"/>
          <a:stretch>
            <a:fillRect/>
          </a:stretch>
        </p:blipFill>
        <p:spPr>
          <a:xfrm>
            <a:off x="1279707" y="1713610"/>
            <a:ext cx="9632585" cy="4138550"/>
          </a:xfrm>
          <a:prstGeom prst="rect">
            <a:avLst/>
          </a:prstGeom>
        </p:spPr>
      </p:pic>
    </p:spTree>
    <p:extLst>
      <p:ext uri="{BB962C8B-B14F-4D97-AF65-F5344CB8AC3E}">
        <p14:creationId xmlns:p14="http://schemas.microsoft.com/office/powerpoint/2010/main" val="5547962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AFAAD3F-EA1A-2916-7D9B-1B2E531A418B}"/>
              </a:ext>
            </a:extLst>
          </p:cNvPr>
          <p:cNvPicPr>
            <a:picLocks noChangeAspect="1"/>
          </p:cNvPicPr>
          <p:nvPr/>
        </p:nvPicPr>
        <p:blipFill>
          <a:blip r:embed="rId2"/>
          <a:stretch>
            <a:fillRect/>
          </a:stretch>
        </p:blipFill>
        <p:spPr>
          <a:xfrm>
            <a:off x="1908810" y="119380"/>
            <a:ext cx="8949424" cy="6751320"/>
          </a:xfrm>
          <a:prstGeom prst="rect">
            <a:avLst/>
          </a:prstGeom>
        </p:spPr>
      </p:pic>
    </p:spTree>
    <p:extLst>
      <p:ext uri="{BB962C8B-B14F-4D97-AF65-F5344CB8AC3E}">
        <p14:creationId xmlns:p14="http://schemas.microsoft.com/office/powerpoint/2010/main" val="20703362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14B647-1B8A-7307-80BE-19EA9EF8ADCA}"/>
              </a:ext>
            </a:extLst>
          </p:cNvPr>
          <p:cNvSpPr>
            <a:spLocks noGrp="1"/>
          </p:cNvSpPr>
          <p:nvPr>
            <p:ph type="title"/>
          </p:nvPr>
        </p:nvSpPr>
        <p:spPr/>
        <p:txBody>
          <a:bodyPr/>
          <a:lstStyle/>
          <a:p>
            <a:r>
              <a:rPr lang="en-TR" dirty="0"/>
              <a:t>PKE STEPS</a:t>
            </a:r>
          </a:p>
        </p:txBody>
      </p:sp>
      <p:pic>
        <p:nvPicPr>
          <p:cNvPr id="5" name="Picture 4" descr="A person wearing a headset&#10;&#10;Description automatically generated">
            <a:extLst>
              <a:ext uri="{FF2B5EF4-FFF2-40B4-BE49-F238E27FC236}">
                <a16:creationId xmlns:a16="http://schemas.microsoft.com/office/drawing/2014/main" id="{A4A35B95-0B6E-096A-9A69-CAD2F187611B}"/>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1540933" y="1371600"/>
            <a:ext cx="812799" cy="1219199"/>
          </a:xfrm>
          <a:prstGeom prst="rect">
            <a:avLst/>
          </a:prstGeom>
        </p:spPr>
      </p:pic>
      <p:pic>
        <p:nvPicPr>
          <p:cNvPr id="9" name="Picture 8" descr="A person in a suit and tie&#10;&#10;Description automatically generated">
            <a:extLst>
              <a:ext uri="{FF2B5EF4-FFF2-40B4-BE49-F238E27FC236}">
                <a16:creationId xmlns:a16="http://schemas.microsoft.com/office/drawing/2014/main" id="{44D29EB0-8BB9-33FA-0FCA-7FF0E14B3A64}"/>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9872135" y="1371600"/>
            <a:ext cx="975359" cy="1219199"/>
          </a:xfrm>
          <a:prstGeom prst="rect">
            <a:avLst/>
          </a:prstGeom>
        </p:spPr>
      </p:pic>
      <p:pic>
        <p:nvPicPr>
          <p:cNvPr id="11" name="Graphic 10" descr="Old Key outline">
            <a:extLst>
              <a:ext uri="{FF2B5EF4-FFF2-40B4-BE49-F238E27FC236}">
                <a16:creationId xmlns:a16="http://schemas.microsoft.com/office/drawing/2014/main" id="{A932C949-CCA7-914A-5091-C2BD39A8486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91065" y="2710821"/>
            <a:ext cx="914400" cy="914400"/>
          </a:xfrm>
          <a:prstGeom prst="rect">
            <a:avLst/>
          </a:prstGeom>
        </p:spPr>
      </p:pic>
      <p:pic>
        <p:nvPicPr>
          <p:cNvPr id="13" name="Graphic 12" descr="Old Key with solid fill">
            <a:extLst>
              <a:ext uri="{FF2B5EF4-FFF2-40B4-BE49-F238E27FC236}">
                <a16:creationId xmlns:a16="http://schemas.microsoft.com/office/drawing/2014/main" id="{071D9EB9-529C-0A80-73FC-9E5E817EC9E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284464" y="2749266"/>
            <a:ext cx="914400" cy="914400"/>
          </a:xfrm>
          <a:prstGeom prst="rect">
            <a:avLst/>
          </a:prstGeom>
        </p:spPr>
      </p:pic>
      <p:pic>
        <p:nvPicPr>
          <p:cNvPr id="15" name="Graphic 14" descr="Key outline">
            <a:extLst>
              <a:ext uri="{FF2B5EF4-FFF2-40B4-BE49-F238E27FC236}">
                <a16:creationId xmlns:a16="http://schemas.microsoft.com/office/drawing/2014/main" id="{1C814B45-7D5E-905D-A3C5-1F77983E0DF4}"/>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347415" y="2633792"/>
            <a:ext cx="914400" cy="914400"/>
          </a:xfrm>
          <a:prstGeom prst="rect">
            <a:avLst/>
          </a:prstGeom>
        </p:spPr>
      </p:pic>
      <p:pic>
        <p:nvPicPr>
          <p:cNvPr id="17" name="Graphic 16" descr="Key with solid fill">
            <a:extLst>
              <a:ext uri="{FF2B5EF4-FFF2-40B4-BE49-F238E27FC236}">
                <a16:creationId xmlns:a16="http://schemas.microsoft.com/office/drawing/2014/main" id="{D6505692-8935-60F8-5FB9-DFA749DE2925}"/>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0078890" y="4351217"/>
            <a:ext cx="768604" cy="768604"/>
          </a:xfrm>
          <a:prstGeom prst="rect">
            <a:avLst/>
          </a:prstGeom>
        </p:spPr>
      </p:pic>
      <p:sp>
        <p:nvSpPr>
          <p:cNvPr id="19" name="TextBox 18">
            <a:extLst>
              <a:ext uri="{FF2B5EF4-FFF2-40B4-BE49-F238E27FC236}">
                <a16:creationId xmlns:a16="http://schemas.microsoft.com/office/drawing/2014/main" id="{640EEADE-DF8E-AA67-4CBE-B06A78B91BE5}"/>
              </a:ext>
            </a:extLst>
          </p:cNvPr>
          <p:cNvSpPr txBox="1"/>
          <p:nvPr/>
        </p:nvSpPr>
        <p:spPr>
          <a:xfrm>
            <a:off x="1862667" y="880533"/>
            <a:ext cx="574196" cy="307777"/>
          </a:xfrm>
          <a:prstGeom prst="rect">
            <a:avLst/>
          </a:prstGeom>
          <a:noFill/>
        </p:spPr>
        <p:txBody>
          <a:bodyPr wrap="none" rtlCol="0">
            <a:spAutoFit/>
          </a:bodyPr>
          <a:lstStyle/>
          <a:p>
            <a:r>
              <a:rPr lang="en-TR" dirty="0"/>
              <a:t>Alice</a:t>
            </a:r>
          </a:p>
        </p:txBody>
      </p:sp>
      <p:sp>
        <p:nvSpPr>
          <p:cNvPr id="20" name="TextBox 19">
            <a:extLst>
              <a:ext uri="{FF2B5EF4-FFF2-40B4-BE49-F238E27FC236}">
                <a16:creationId xmlns:a16="http://schemas.microsoft.com/office/drawing/2014/main" id="{0CDA3397-4AF9-7DA3-5659-94B1463C4814}"/>
              </a:ext>
            </a:extLst>
          </p:cNvPr>
          <p:cNvSpPr txBox="1"/>
          <p:nvPr/>
        </p:nvSpPr>
        <p:spPr>
          <a:xfrm>
            <a:off x="10041467" y="1032933"/>
            <a:ext cx="503664" cy="307777"/>
          </a:xfrm>
          <a:prstGeom prst="rect">
            <a:avLst/>
          </a:prstGeom>
          <a:noFill/>
        </p:spPr>
        <p:txBody>
          <a:bodyPr wrap="none" rtlCol="0">
            <a:spAutoFit/>
          </a:bodyPr>
          <a:lstStyle/>
          <a:p>
            <a:r>
              <a:rPr lang="en-TR" dirty="0"/>
              <a:t>Bob</a:t>
            </a:r>
          </a:p>
        </p:txBody>
      </p:sp>
      <p:sp>
        <p:nvSpPr>
          <p:cNvPr id="21" name="TextBox 20">
            <a:extLst>
              <a:ext uri="{FF2B5EF4-FFF2-40B4-BE49-F238E27FC236}">
                <a16:creationId xmlns:a16="http://schemas.microsoft.com/office/drawing/2014/main" id="{B2E5D7B8-E543-8E33-D73B-E3074C207C20}"/>
              </a:ext>
            </a:extLst>
          </p:cNvPr>
          <p:cNvSpPr txBox="1"/>
          <p:nvPr/>
        </p:nvSpPr>
        <p:spPr>
          <a:xfrm>
            <a:off x="355600" y="3691467"/>
            <a:ext cx="1571264" cy="307777"/>
          </a:xfrm>
          <a:prstGeom prst="rect">
            <a:avLst/>
          </a:prstGeom>
          <a:noFill/>
        </p:spPr>
        <p:txBody>
          <a:bodyPr wrap="none" rtlCol="0">
            <a:spAutoFit/>
          </a:bodyPr>
          <a:lstStyle/>
          <a:p>
            <a:r>
              <a:rPr lang="en-US" dirty="0"/>
              <a:t>Alice’s P</a:t>
            </a:r>
            <a:r>
              <a:rPr lang="en-TR" dirty="0"/>
              <a:t>ublic key</a:t>
            </a:r>
          </a:p>
        </p:txBody>
      </p:sp>
      <p:sp>
        <p:nvSpPr>
          <p:cNvPr id="22" name="TextBox 21">
            <a:extLst>
              <a:ext uri="{FF2B5EF4-FFF2-40B4-BE49-F238E27FC236}">
                <a16:creationId xmlns:a16="http://schemas.microsoft.com/office/drawing/2014/main" id="{D98E09B2-5938-A7BD-4D20-881CA7ED30DD}"/>
              </a:ext>
            </a:extLst>
          </p:cNvPr>
          <p:cNvSpPr txBox="1"/>
          <p:nvPr/>
        </p:nvSpPr>
        <p:spPr>
          <a:xfrm>
            <a:off x="2284464" y="3691466"/>
            <a:ext cx="1670650" cy="307777"/>
          </a:xfrm>
          <a:prstGeom prst="rect">
            <a:avLst/>
          </a:prstGeom>
          <a:noFill/>
        </p:spPr>
        <p:txBody>
          <a:bodyPr wrap="none" rtlCol="0">
            <a:spAutoFit/>
          </a:bodyPr>
          <a:lstStyle/>
          <a:p>
            <a:r>
              <a:rPr lang="en-TR" dirty="0"/>
              <a:t>Alice’s Private Key</a:t>
            </a:r>
          </a:p>
        </p:txBody>
      </p:sp>
      <p:sp>
        <p:nvSpPr>
          <p:cNvPr id="23" name="TextBox 22">
            <a:extLst>
              <a:ext uri="{FF2B5EF4-FFF2-40B4-BE49-F238E27FC236}">
                <a16:creationId xmlns:a16="http://schemas.microsoft.com/office/drawing/2014/main" id="{D80F0A7C-371D-50CE-D8D9-F1B53F79F949}"/>
              </a:ext>
            </a:extLst>
          </p:cNvPr>
          <p:cNvSpPr txBox="1"/>
          <p:nvPr/>
        </p:nvSpPr>
        <p:spPr>
          <a:xfrm>
            <a:off x="9121904" y="3444443"/>
            <a:ext cx="1500732" cy="307777"/>
          </a:xfrm>
          <a:prstGeom prst="rect">
            <a:avLst/>
          </a:prstGeom>
          <a:noFill/>
        </p:spPr>
        <p:txBody>
          <a:bodyPr wrap="none" rtlCol="0">
            <a:spAutoFit/>
          </a:bodyPr>
          <a:lstStyle/>
          <a:p>
            <a:r>
              <a:rPr lang="en-US" dirty="0"/>
              <a:t>Bob’s P</a:t>
            </a:r>
            <a:r>
              <a:rPr lang="en-TR" dirty="0"/>
              <a:t>ublic key</a:t>
            </a:r>
          </a:p>
        </p:txBody>
      </p:sp>
      <p:sp>
        <p:nvSpPr>
          <p:cNvPr id="24" name="TextBox 23">
            <a:extLst>
              <a:ext uri="{FF2B5EF4-FFF2-40B4-BE49-F238E27FC236}">
                <a16:creationId xmlns:a16="http://schemas.microsoft.com/office/drawing/2014/main" id="{70D008D0-487F-88E5-5650-0E9964BC1F33}"/>
              </a:ext>
            </a:extLst>
          </p:cNvPr>
          <p:cNvSpPr txBox="1"/>
          <p:nvPr/>
        </p:nvSpPr>
        <p:spPr>
          <a:xfrm>
            <a:off x="10589404" y="3444443"/>
            <a:ext cx="1600118" cy="307777"/>
          </a:xfrm>
          <a:prstGeom prst="rect">
            <a:avLst/>
          </a:prstGeom>
          <a:noFill/>
        </p:spPr>
        <p:txBody>
          <a:bodyPr wrap="none" rtlCol="0">
            <a:spAutoFit/>
          </a:bodyPr>
          <a:lstStyle/>
          <a:p>
            <a:r>
              <a:rPr lang="en-TR" dirty="0"/>
              <a:t>Bob’s Private Key</a:t>
            </a:r>
          </a:p>
        </p:txBody>
      </p:sp>
      <p:sp>
        <p:nvSpPr>
          <p:cNvPr id="25" name="TextBox 24">
            <a:extLst>
              <a:ext uri="{FF2B5EF4-FFF2-40B4-BE49-F238E27FC236}">
                <a16:creationId xmlns:a16="http://schemas.microsoft.com/office/drawing/2014/main" id="{9CA7BCFB-7544-496F-AAE4-854ACEB6A666}"/>
              </a:ext>
            </a:extLst>
          </p:cNvPr>
          <p:cNvSpPr txBox="1"/>
          <p:nvPr/>
        </p:nvSpPr>
        <p:spPr>
          <a:xfrm>
            <a:off x="491067" y="4351867"/>
            <a:ext cx="1164101" cy="307777"/>
          </a:xfrm>
          <a:prstGeom prst="rect">
            <a:avLst/>
          </a:prstGeom>
          <a:noFill/>
        </p:spPr>
        <p:txBody>
          <a:bodyPr wrap="none" rtlCol="0">
            <a:spAutoFit/>
          </a:bodyPr>
          <a:lstStyle/>
          <a:p>
            <a:r>
              <a:rPr lang="en-TR" dirty="0"/>
              <a:t>Message=M</a:t>
            </a:r>
          </a:p>
        </p:txBody>
      </p:sp>
      <p:sp>
        <p:nvSpPr>
          <p:cNvPr id="26" name="TextBox 25">
            <a:extLst>
              <a:ext uri="{FF2B5EF4-FFF2-40B4-BE49-F238E27FC236}">
                <a16:creationId xmlns:a16="http://schemas.microsoft.com/office/drawing/2014/main" id="{2BB9ED5E-E34B-1FAA-419E-3467CD33E893}"/>
              </a:ext>
            </a:extLst>
          </p:cNvPr>
          <p:cNvSpPr txBox="1"/>
          <p:nvPr/>
        </p:nvSpPr>
        <p:spPr>
          <a:xfrm>
            <a:off x="491067" y="5164667"/>
            <a:ext cx="1947969" cy="307777"/>
          </a:xfrm>
          <a:prstGeom prst="rect">
            <a:avLst/>
          </a:prstGeom>
          <a:noFill/>
        </p:spPr>
        <p:txBody>
          <a:bodyPr wrap="none" rtlCol="0">
            <a:spAutoFit/>
          </a:bodyPr>
          <a:lstStyle/>
          <a:p>
            <a:r>
              <a:rPr lang="en-TR" dirty="0"/>
              <a:t>Enc(M,	         )=  C</a:t>
            </a:r>
          </a:p>
        </p:txBody>
      </p:sp>
      <p:pic>
        <p:nvPicPr>
          <p:cNvPr id="27" name="Graphic 26" descr="Key outline">
            <a:extLst>
              <a:ext uri="{FF2B5EF4-FFF2-40B4-BE49-F238E27FC236}">
                <a16:creationId xmlns:a16="http://schemas.microsoft.com/office/drawing/2014/main" id="{B2237E48-1B45-15F8-08D4-E280988BDF44}"/>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251579" y="5012267"/>
            <a:ext cx="611088" cy="611088"/>
          </a:xfrm>
          <a:prstGeom prst="rect">
            <a:avLst/>
          </a:prstGeom>
        </p:spPr>
      </p:pic>
      <mc:AlternateContent xmlns:mc="http://schemas.openxmlformats.org/markup-compatibility/2006" xmlns:p14="http://schemas.microsoft.com/office/powerpoint/2010/main">
        <mc:Choice Requires="p14">
          <p:contentPart p14:bwMode="auto" r:id="rId14">
            <p14:nvContentPartPr>
              <p14:cNvPr id="32" name="Ink 31">
                <a:extLst>
                  <a:ext uri="{FF2B5EF4-FFF2-40B4-BE49-F238E27FC236}">
                    <a16:creationId xmlns:a16="http://schemas.microsoft.com/office/drawing/2014/main" id="{8E82F28E-28E6-818C-2D3F-F6DBEA27B6E8}"/>
                  </a:ext>
                </a:extLst>
              </p14:cNvPr>
              <p14:cNvContentPartPr/>
              <p14:nvPr/>
            </p14:nvContentPartPr>
            <p14:xfrm>
              <a:off x="1655640" y="5605293"/>
              <a:ext cx="8433360" cy="703080"/>
            </p14:xfrm>
          </p:contentPart>
        </mc:Choice>
        <mc:Fallback xmlns="">
          <p:pic>
            <p:nvPicPr>
              <p:cNvPr id="32" name="Ink 31">
                <a:extLst>
                  <a:ext uri="{FF2B5EF4-FFF2-40B4-BE49-F238E27FC236}">
                    <a16:creationId xmlns:a16="http://schemas.microsoft.com/office/drawing/2014/main" id="{8E82F28E-28E6-818C-2D3F-F6DBEA27B6E8}"/>
                  </a:ext>
                </a:extLst>
              </p:cNvPr>
              <p:cNvPicPr/>
              <p:nvPr/>
            </p:nvPicPr>
            <p:blipFill>
              <a:blip r:embed="rId15"/>
              <a:stretch>
                <a:fillRect/>
              </a:stretch>
            </p:blipFill>
            <p:spPr>
              <a:xfrm>
                <a:off x="1637640" y="5587293"/>
                <a:ext cx="8469000" cy="7387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33" name="Ink 32">
                <a:extLst>
                  <a:ext uri="{FF2B5EF4-FFF2-40B4-BE49-F238E27FC236}">
                    <a16:creationId xmlns:a16="http://schemas.microsoft.com/office/drawing/2014/main" id="{EEA1E536-31B1-79F1-DAB8-10E77AD0C787}"/>
                  </a:ext>
                </a:extLst>
              </p14:cNvPr>
              <p14:cNvContentPartPr/>
              <p14:nvPr/>
            </p14:nvContentPartPr>
            <p14:xfrm>
              <a:off x="5418720" y="5467053"/>
              <a:ext cx="404640" cy="437040"/>
            </p14:xfrm>
          </p:contentPart>
        </mc:Choice>
        <mc:Fallback xmlns="">
          <p:pic>
            <p:nvPicPr>
              <p:cNvPr id="33" name="Ink 32">
                <a:extLst>
                  <a:ext uri="{FF2B5EF4-FFF2-40B4-BE49-F238E27FC236}">
                    <a16:creationId xmlns:a16="http://schemas.microsoft.com/office/drawing/2014/main" id="{EEA1E536-31B1-79F1-DAB8-10E77AD0C787}"/>
                  </a:ext>
                </a:extLst>
              </p:cNvPr>
              <p:cNvPicPr/>
              <p:nvPr/>
            </p:nvPicPr>
            <p:blipFill>
              <a:blip r:embed="rId17"/>
              <a:stretch>
                <a:fillRect/>
              </a:stretch>
            </p:blipFill>
            <p:spPr>
              <a:xfrm>
                <a:off x="5401080" y="5449053"/>
                <a:ext cx="440280" cy="472680"/>
              </a:xfrm>
              <a:prstGeom prst="rect">
                <a:avLst/>
              </a:prstGeom>
            </p:spPr>
          </p:pic>
        </mc:Fallback>
      </mc:AlternateContent>
      <p:sp>
        <p:nvSpPr>
          <p:cNvPr id="34" name="TextBox 33">
            <a:extLst>
              <a:ext uri="{FF2B5EF4-FFF2-40B4-BE49-F238E27FC236}">
                <a16:creationId xmlns:a16="http://schemas.microsoft.com/office/drawing/2014/main" id="{72316575-CE32-C021-A9B2-CBA3AA99F0F8}"/>
              </a:ext>
            </a:extLst>
          </p:cNvPr>
          <p:cNvSpPr txBox="1"/>
          <p:nvPr/>
        </p:nvSpPr>
        <p:spPr>
          <a:xfrm>
            <a:off x="5049751" y="6475511"/>
            <a:ext cx="1547218" cy="307777"/>
          </a:xfrm>
          <a:prstGeom prst="rect">
            <a:avLst/>
          </a:prstGeom>
          <a:noFill/>
        </p:spPr>
        <p:txBody>
          <a:bodyPr wrap="none" rtlCol="0">
            <a:spAutoFit/>
          </a:bodyPr>
          <a:lstStyle/>
          <a:p>
            <a:r>
              <a:rPr lang="en-US" dirty="0"/>
              <a:t>I</a:t>
            </a:r>
            <a:r>
              <a:rPr lang="en-TR" dirty="0"/>
              <a:t>nsecure channel</a:t>
            </a:r>
          </a:p>
        </p:txBody>
      </p:sp>
      <p:sp>
        <p:nvSpPr>
          <p:cNvPr id="35" name="TextBox 34">
            <a:extLst>
              <a:ext uri="{FF2B5EF4-FFF2-40B4-BE49-F238E27FC236}">
                <a16:creationId xmlns:a16="http://schemas.microsoft.com/office/drawing/2014/main" id="{EB960637-9DDE-57CC-7BC6-B4938B741004}"/>
              </a:ext>
            </a:extLst>
          </p:cNvPr>
          <p:cNvSpPr txBox="1"/>
          <p:nvPr/>
        </p:nvSpPr>
        <p:spPr>
          <a:xfrm>
            <a:off x="304800" y="4809068"/>
            <a:ext cx="1130438" cy="307777"/>
          </a:xfrm>
          <a:prstGeom prst="rect">
            <a:avLst/>
          </a:prstGeom>
          <a:noFill/>
        </p:spPr>
        <p:txBody>
          <a:bodyPr wrap="none" rtlCol="0">
            <a:spAutoFit/>
          </a:bodyPr>
          <a:lstStyle/>
          <a:p>
            <a:r>
              <a:rPr lang="en-TR" dirty="0"/>
              <a:t>Encryption: </a:t>
            </a:r>
          </a:p>
        </p:txBody>
      </p:sp>
      <p:sp>
        <p:nvSpPr>
          <p:cNvPr id="36" name="TextBox 35">
            <a:extLst>
              <a:ext uri="{FF2B5EF4-FFF2-40B4-BE49-F238E27FC236}">
                <a16:creationId xmlns:a16="http://schemas.microsoft.com/office/drawing/2014/main" id="{3CFB2F78-39DD-3BBF-488A-06AC0A1EC969}"/>
              </a:ext>
            </a:extLst>
          </p:cNvPr>
          <p:cNvSpPr txBox="1"/>
          <p:nvPr/>
        </p:nvSpPr>
        <p:spPr>
          <a:xfrm>
            <a:off x="9499600" y="4097867"/>
            <a:ext cx="1090363" cy="307777"/>
          </a:xfrm>
          <a:prstGeom prst="rect">
            <a:avLst/>
          </a:prstGeom>
          <a:noFill/>
        </p:spPr>
        <p:txBody>
          <a:bodyPr wrap="none" rtlCol="0">
            <a:spAutoFit/>
          </a:bodyPr>
          <a:lstStyle/>
          <a:p>
            <a:r>
              <a:rPr lang="en-TR" dirty="0"/>
              <a:t>Decryption:</a:t>
            </a:r>
          </a:p>
        </p:txBody>
      </p:sp>
      <p:sp>
        <p:nvSpPr>
          <p:cNvPr id="38" name="TextBox 37">
            <a:extLst>
              <a:ext uri="{FF2B5EF4-FFF2-40B4-BE49-F238E27FC236}">
                <a16:creationId xmlns:a16="http://schemas.microsoft.com/office/drawing/2014/main" id="{B6046F10-27F2-DB11-1D7C-A557FE63BAF9}"/>
              </a:ext>
            </a:extLst>
          </p:cNvPr>
          <p:cNvSpPr txBox="1"/>
          <p:nvPr/>
        </p:nvSpPr>
        <p:spPr>
          <a:xfrm>
            <a:off x="9377314" y="4567998"/>
            <a:ext cx="1967205" cy="307777"/>
          </a:xfrm>
          <a:prstGeom prst="rect">
            <a:avLst/>
          </a:prstGeom>
          <a:noFill/>
        </p:spPr>
        <p:txBody>
          <a:bodyPr wrap="none" rtlCol="0">
            <a:spAutoFit/>
          </a:bodyPr>
          <a:lstStyle/>
          <a:p>
            <a:r>
              <a:rPr lang="en-TR" dirty="0"/>
              <a:t>Dec(C,	         )= M </a:t>
            </a:r>
          </a:p>
        </p:txBody>
      </p:sp>
      <p:pic>
        <p:nvPicPr>
          <p:cNvPr id="39" name="Graphic 38" descr="Key with solid fill">
            <a:extLst>
              <a:ext uri="{FF2B5EF4-FFF2-40B4-BE49-F238E27FC236}">
                <a16:creationId xmlns:a16="http://schemas.microsoft.com/office/drawing/2014/main" id="{57EF1DD2-3E61-1C2D-559E-DB932C7182E8}"/>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0721988" y="2597778"/>
            <a:ext cx="978133" cy="978133"/>
          </a:xfrm>
          <a:prstGeom prst="rect">
            <a:avLst/>
          </a:prstGeom>
        </p:spPr>
      </p:pic>
      <p:pic>
        <p:nvPicPr>
          <p:cNvPr id="41" name="Graphic 40" descr="Checkmark with solid fill">
            <a:extLst>
              <a:ext uri="{FF2B5EF4-FFF2-40B4-BE49-F238E27FC236}">
                <a16:creationId xmlns:a16="http://schemas.microsoft.com/office/drawing/2014/main" id="{4AB25C07-1010-C00D-74BD-AE4D99593F14}"/>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5638800" y="1970984"/>
            <a:ext cx="1915216" cy="1915216"/>
          </a:xfrm>
          <a:prstGeom prst="rect">
            <a:avLst/>
          </a:prstGeom>
        </p:spPr>
      </p:pic>
      <p:pic>
        <p:nvPicPr>
          <p:cNvPr id="43" name="Picture 42" descr="A cartoon of a red devil holding a pitchfork&#10;&#10;Description automatically generated">
            <a:extLst>
              <a:ext uri="{FF2B5EF4-FFF2-40B4-BE49-F238E27FC236}">
                <a16:creationId xmlns:a16="http://schemas.microsoft.com/office/drawing/2014/main" id="{AE6429EE-2DED-C780-2BD6-B59E12693CAA}"/>
              </a:ext>
            </a:extLst>
          </p:cNvPr>
          <p:cNvPicPr>
            <a:picLocks noChangeAspect="1"/>
          </p:cNvPicPr>
          <p:nvPr/>
        </p:nvPicPr>
        <p:blipFill>
          <a:blip r:embed="rId20">
            <a:extLst>
              <a:ext uri="{837473B0-CC2E-450A-ABE3-18F120FF3D39}">
                <a1611:picAttrSrcUrl xmlns:a1611="http://schemas.microsoft.com/office/drawing/2016/11/main" r:id="rId21"/>
              </a:ext>
            </a:extLst>
          </a:blip>
          <a:stretch>
            <a:fillRect/>
          </a:stretch>
        </p:blipFill>
        <p:spPr>
          <a:xfrm>
            <a:off x="6616039" y="5225422"/>
            <a:ext cx="1454760" cy="1616400"/>
          </a:xfrm>
          <a:prstGeom prst="rect">
            <a:avLst/>
          </a:prstGeom>
        </p:spPr>
      </p:pic>
    </p:spTree>
    <p:extLst>
      <p:ext uri="{BB962C8B-B14F-4D97-AF65-F5344CB8AC3E}">
        <p14:creationId xmlns:p14="http://schemas.microsoft.com/office/powerpoint/2010/main" val="634153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ppt_x"/>
                                          </p:val>
                                        </p:tav>
                                        <p:tav tm="100000">
                                          <p:val>
                                            <p:strVal val="#ppt_x"/>
                                          </p:val>
                                        </p:tav>
                                      </p:tavLst>
                                    </p:anim>
                                    <p:anim calcmode="lin" valueType="num">
                                      <p:cBhvr additive="base">
                                        <p:cTn id="8" dur="500" fill="hold"/>
                                        <p:tgtEl>
                                          <p:spTgt spid="19"/>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anim calcmode="lin" valueType="num">
                                      <p:cBhvr additive="base">
                                        <p:cTn id="15" dur="500" fill="hold"/>
                                        <p:tgtEl>
                                          <p:spTgt spid="20"/>
                                        </p:tgtEl>
                                        <p:attrNameLst>
                                          <p:attrName>ppt_x</p:attrName>
                                        </p:attrNameLst>
                                      </p:cBhvr>
                                      <p:tavLst>
                                        <p:tav tm="0">
                                          <p:val>
                                            <p:strVal val="#ppt_x"/>
                                          </p:val>
                                        </p:tav>
                                        <p:tav tm="100000">
                                          <p:val>
                                            <p:strVal val="#ppt_x"/>
                                          </p:val>
                                        </p:tav>
                                      </p:tavLst>
                                    </p:anim>
                                    <p:anim calcmode="lin" valueType="num">
                                      <p:cBhvr additive="base">
                                        <p:cTn id="16" dur="500" fill="hold"/>
                                        <p:tgtEl>
                                          <p:spTgt spid="20"/>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anim calcmode="lin" valueType="num">
                                      <p:cBhvr additive="base">
                                        <p:cTn id="25" dur="500" fill="hold"/>
                                        <p:tgtEl>
                                          <p:spTgt spid="11"/>
                                        </p:tgtEl>
                                        <p:attrNameLst>
                                          <p:attrName>ppt_x</p:attrName>
                                        </p:attrNameLst>
                                      </p:cBhvr>
                                      <p:tavLst>
                                        <p:tav tm="0">
                                          <p:val>
                                            <p:strVal val="#ppt_x"/>
                                          </p:val>
                                        </p:tav>
                                        <p:tav tm="100000">
                                          <p:val>
                                            <p:strVal val="#ppt_x"/>
                                          </p:val>
                                        </p:tav>
                                      </p:tavLst>
                                    </p:anim>
                                    <p:anim calcmode="lin" valueType="num">
                                      <p:cBhvr additive="base">
                                        <p:cTn id="26" dur="500" fill="hold"/>
                                        <p:tgtEl>
                                          <p:spTgt spid="11"/>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13"/>
                                        </p:tgtEl>
                                        <p:attrNameLst>
                                          <p:attrName>style.visibility</p:attrName>
                                        </p:attrNameLst>
                                      </p:cBhvr>
                                      <p:to>
                                        <p:strVal val="visible"/>
                                      </p:to>
                                    </p:set>
                                    <p:anim calcmode="lin" valueType="num">
                                      <p:cBhvr additive="base">
                                        <p:cTn id="29" dur="500" fill="hold"/>
                                        <p:tgtEl>
                                          <p:spTgt spid="13"/>
                                        </p:tgtEl>
                                        <p:attrNameLst>
                                          <p:attrName>ppt_x</p:attrName>
                                        </p:attrNameLst>
                                      </p:cBhvr>
                                      <p:tavLst>
                                        <p:tav tm="0">
                                          <p:val>
                                            <p:strVal val="#ppt_x"/>
                                          </p:val>
                                        </p:tav>
                                        <p:tav tm="100000">
                                          <p:val>
                                            <p:strVal val="#ppt_x"/>
                                          </p:val>
                                        </p:tav>
                                      </p:tavLst>
                                    </p:anim>
                                    <p:anim calcmode="lin" valueType="num">
                                      <p:cBhvr additive="base">
                                        <p:cTn id="30" dur="500" fill="hold"/>
                                        <p:tgtEl>
                                          <p:spTgt spid="13"/>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21"/>
                                        </p:tgtEl>
                                        <p:attrNameLst>
                                          <p:attrName>style.visibility</p:attrName>
                                        </p:attrNameLst>
                                      </p:cBhvr>
                                      <p:to>
                                        <p:strVal val="visible"/>
                                      </p:to>
                                    </p:set>
                                    <p:anim calcmode="lin" valueType="num">
                                      <p:cBhvr additive="base">
                                        <p:cTn id="33" dur="500" fill="hold"/>
                                        <p:tgtEl>
                                          <p:spTgt spid="21"/>
                                        </p:tgtEl>
                                        <p:attrNameLst>
                                          <p:attrName>ppt_x</p:attrName>
                                        </p:attrNameLst>
                                      </p:cBhvr>
                                      <p:tavLst>
                                        <p:tav tm="0">
                                          <p:val>
                                            <p:strVal val="#ppt_x"/>
                                          </p:val>
                                        </p:tav>
                                        <p:tav tm="100000">
                                          <p:val>
                                            <p:strVal val="#ppt_x"/>
                                          </p:val>
                                        </p:tav>
                                      </p:tavLst>
                                    </p:anim>
                                    <p:anim calcmode="lin" valueType="num">
                                      <p:cBhvr additive="base">
                                        <p:cTn id="34" dur="500" fill="hold"/>
                                        <p:tgtEl>
                                          <p:spTgt spid="21"/>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22"/>
                                        </p:tgtEl>
                                        <p:attrNameLst>
                                          <p:attrName>style.visibility</p:attrName>
                                        </p:attrNameLst>
                                      </p:cBhvr>
                                      <p:to>
                                        <p:strVal val="visible"/>
                                      </p:to>
                                    </p:set>
                                    <p:anim calcmode="lin" valueType="num">
                                      <p:cBhvr additive="base">
                                        <p:cTn id="37" dur="500" fill="hold"/>
                                        <p:tgtEl>
                                          <p:spTgt spid="22"/>
                                        </p:tgtEl>
                                        <p:attrNameLst>
                                          <p:attrName>ppt_x</p:attrName>
                                        </p:attrNameLst>
                                      </p:cBhvr>
                                      <p:tavLst>
                                        <p:tav tm="0">
                                          <p:val>
                                            <p:strVal val="#ppt_x"/>
                                          </p:val>
                                        </p:tav>
                                        <p:tav tm="100000">
                                          <p:val>
                                            <p:strVal val="#ppt_x"/>
                                          </p:val>
                                        </p:tav>
                                      </p:tavLst>
                                    </p:anim>
                                    <p:anim calcmode="lin" valueType="num">
                                      <p:cBhvr additive="base">
                                        <p:cTn id="38"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15"/>
                                        </p:tgtEl>
                                        <p:attrNameLst>
                                          <p:attrName>style.visibility</p:attrName>
                                        </p:attrNameLst>
                                      </p:cBhvr>
                                      <p:to>
                                        <p:strVal val="visible"/>
                                      </p:to>
                                    </p:set>
                                    <p:anim calcmode="lin" valueType="num">
                                      <p:cBhvr additive="base">
                                        <p:cTn id="43" dur="500" fill="hold"/>
                                        <p:tgtEl>
                                          <p:spTgt spid="15"/>
                                        </p:tgtEl>
                                        <p:attrNameLst>
                                          <p:attrName>ppt_x</p:attrName>
                                        </p:attrNameLst>
                                      </p:cBhvr>
                                      <p:tavLst>
                                        <p:tav tm="0">
                                          <p:val>
                                            <p:strVal val="#ppt_x"/>
                                          </p:val>
                                        </p:tav>
                                        <p:tav tm="100000">
                                          <p:val>
                                            <p:strVal val="#ppt_x"/>
                                          </p:val>
                                        </p:tav>
                                      </p:tavLst>
                                    </p:anim>
                                    <p:anim calcmode="lin" valueType="num">
                                      <p:cBhvr additive="base">
                                        <p:cTn id="44" dur="500" fill="hold"/>
                                        <p:tgtEl>
                                          <p:spTgt spid="15"/>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23"/>
                                        </p:tgtEl>
                                        <p:attrNameLst>
                                          <p:attrName>style.visibility</p:attrName>
                                        </p:attrNameLst>
                                      </p:cBhvr>
                                      <p:to>
                                        <p:strVal val="visible"/>
                                      </p:to>
                                    </p:set>
                                    <p:anim calcmode="lin" valueType="num">
                                      <p:cBhvr additive="base">
                                        <p:cTn id="47" dur="500" fill="hold"/>
                                        <p:tgtEl>
                                          <p:spTgt spid="23"/>
                                        </p:tgtEl>
                                        <p:attrNameLst>
                                          <p:attrName>ppt_x</p:attrName>
                                        </p:attrNameLst>
                                      </p:cBhvr>
                                      <p:tavLst>
                                        <p:tav tm="0">
                                          <p:val>
                                            <p:strVal val="#ppt_x"/>
                                          </p:val>
                                        </p:tav>
                                        <p:tav tm="100000">
                                          <p:val>
                                            <p:strVal val="#ppt_x"/>
                                          </p:val>
                                        </p:tav>
                                      </p:tavLst>
                                    </p:anim>
                                    <p:anim calcmode="lin" valueType="num">
                                      <p:cBhvr additive="base">
                                        <p:cTn id="48" dur="500" fill="hold"/>
                                        <p:tgtEl>
                                          <p:spTgt spid="23"/>
                                        </p:tgtEl>
                                        <p:attrNameLst>
                                          <p:attrName>ppt_y</p:attrName>
                                        </p:attrNameLst>
                                      </p:cBhvr>
                                      <p:tavLst>
                                        <p:tav tm="0">
                                          <p:val>
                                            <p:strVal val="1+#ppt_h/2"/>
                                          </p:val>
                                        </p:tav>
                                        <p:tav tm="100000">
                                          <p:val>
                                            <p:strVal val="#ppt_y"/>
                                          </p:val>
                                        </p:tav>
                                      </p:tavLst>
                                    </p:anim>
                                  </p:childTnLst>
                                </p:cTn>
                              </p:par>
                              <p:par>
                                <p:cTn id="49" presetID="2" presetClass="entr" presetSubtype="4" fill="hold" nodeType="withEffect">
                                  <p:stCondLst>
                                    <p:cond delay="0"/>
                                  </p:stCondLst>
                                  <p:childTnLst>
                                    <p:set>
                                      <p:cBhvr>
                                        <p:cTn id="50" dur="1" fill="hold">
                                          <p:stCondLst>
                                            <p:cond delay="0"/>
                                          </p:stCondLst>
                                        </p:cTn>
                                        <p:tgtEl>
                                          <p:spTgt spid="39"/>
                                        </p:tgtEl>
                                        <p:attrNameLst>
                                          <p:attrName>style.visibility</p:attrName>
                                        </p:attrNameLst>
                                      </p:cBhvr>
                                      <p:to>
                                        <p:strVal val="visible"/>
                                      </p:to>
                                    </p:set>
                                    <p:anim calcmode="lin" valueType="num">
                                      <p:cBhvr additive="base">
                                        <p:cTn id="51" dur="500" fill="hold"/>
                                        <p:tgtEl>
                                          <p:spTgt spid="39"/>
                                        </p:tgtEl>
                                        <p:attrNameLst>
                                          <p:attrName>ppt_x</p:attrName>
                                        </p:attrNameLst>
                                      </p:cBhvr>
                                      <p:tavLst>
                                        <p:tav tm="0">
                                          <p:val>
                                            <p:strVal val="#ppt_x"/>
                                          </p:val>
                                        </p:tav>
                                        <p:tav tm="100000">
                                          <p:val>
                                            <p:strVal val="#ppt_x"/>
                                          </p:val>
                                        </p:tav>
                                      </p:tavLst>
                                    </p:anim>
                                    <p:anim calcmode="lin" valueType="num">
                                      <p:cBhvr additive="base">
                                        <p:cTn id="52" dur="500" fill="hold"/>
                                        <p:tgtEl>
                                          <p:spTgt spid="39"/>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24"/>
                                        </p:tgtEl>
                                        <p:attrNameLst>
                                          <p:attrName>style.visibility</p:attrName>
                                        </p:attrNameLst>
                                      </p:cBhvr>
                                      <p:to>
                                        <p:strVal val="visible"/>
                                      </p:to>
                                    </p:set>
                                    <p:anim calcmode="lin" valueType="num">
                                      <p:cBhvr additive="base">
                                        <p:cTn id="55" dur="500" fill="hold"/>
                                        <p:tgtEl>
                                          <p:spTgt spid="24"/>
                                        </p:tgtEl>
                                        <p:attrNameLst>
                                          <p:attrName>ppt_x</p:attrName>
                                        </p:attrNameLst>
                                      </p:cBhvr>
                                      <p:tavLst>
                                        <p:tav tm="0">
                                          <p:val>
                                            <p:strVal val="#ppt_x"/>
                                          </p:val>
                                        </p:tav>
                                        <p:tav tm="100000">
                                          <p:val>
                                            <p:strVal val="#ppt_x"/>
                                          </p:val>
                                        </p:tav>
                                      </p:tavLst>
                                    </p:anim>
                                    <p:anim calcmode="lin" valueType="num">
                                      <p:cBhvr additive="base">
                                        <p:cTn id="56"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25"/>
                                        </p:tgtEl>
                                        <p:attrNameLst>
                                          <p:attrName>style.visibility</p:attrName>
                                        </p:attrNameLst>
                                      </p:cBhvr>
                                      <p:to>
                                        <p:strVal val="visible"/>
                                      </p:to>
                                    </p:set>
                                    <p:anim calcmode="lin" valueType="num">
                                      <p:cBhvr additive="base">
                                        <p:cTn id="61" dur="500" fill="hold"/>
                                        <p:tgtEl>
                                          <p:spTgt spid="25"/>
                                        </p:tgtEl>
                                        <p:attrNameLst>
                                          <p:attrName>ppt_x</p:attrName>
                                        </p:attrNameLst>
                                      </p:cBhvr>
                                      <p:tavLst>
                                        <p:tav tm="0">
                                          <p:val>
                                            <p:strVal val="#ppt_x"/>
                                          </p:val>
                                        </p:tav>
                                        <p:tav tm="100000">
                                          <p:val>
                                            <p:strVal val="#ppt_x"/>
                                          </p:val>
                                        </p:tav>
                                      </p:tavLst>
                                    </p:anim>
                                    <p:anim calcmode="lin" valueType="num">
                                      <p:cBhvr additive="base">
                                        <p:cTn id="62"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35"/>
                                        </p:tgtEl>
                                        <p:attrNameLst>
                                          <p:attrName>style.visibility</p:attrName>
                                        </p:attrNameLst>
                                      </p:cBhvr>
                                      <p:to>
                                        <p:strVal val="visible"/>
                                      </p:to>
                                    </p:set>
                                    <p:anim calcmode="lin" valueType="num">
                                      <p:cBhvr additive="base">
                                        <p:cTn id="67" dur="500" fill="hold"/>
                                        <p:tgtEl>
                                          <p:spTgt spid="35"/>
                                        </p:tgtEl>
                                        <p:attrNameLst>
                                          <p:attrName>ppt_x</p:attrName>
                                        </p:attrNameLst>
                                      </p:cBhvr>
                                      <p:tavLst>
                                        <p:tav tm="0">
                                          <p:val>
                                            <p:strVal val="#ppt_x"/>
                                          </p:val>
                                        </p:tav>
                                        <p:tav tm="100000">
                                          <p:val>
                                            <p:strVal val="#ppt_x"/>
                                          </p:val>
                                        </p:tav>
                                      </p:tavLst>
                                    </p:anim>
                                    <p:anim calcmode="lin" valueType="num">
                                      <p:cBhvr additive="base">
                                        <p:cTn id="68" dur="500" fill="hold"/>
                                        <p:tgtEl>
                                          <p:spTgt spid="35"/>
                                        </p:tgtEl>
                                        <p:attrNameLst>
                                          <p:attrName>ppt_y</p:attrName>
                                        </p:attrNameLst>
                                      </p:cBhvr>
                                      <p:tavLst>
                                        <p:tav tm="0">
                                          <p:val>
                                            <p:strVal val="1+#ppt_h/2"/>
                                          </p:val>
                                        </p:tav>
                                        <p:tav tm="100000">
                                          <p:val>
                                            <p:strVal val="#ppt_y"/>
                                          </p:val>
                                        </p:tav>
                                      </p:tavLst>
                                    </p:anim>
                                  </p:childTnLst>
                                </p:cTn>
                              </p:par>
                              <p:par>
                                <p:cTn id="69" presetID="2" presetClass="entr" presetSubtype="4" fill="hold" grpId="0" nodeType="withEffect">
                                  <p:stCondLst>
                                    <p:cond delay="0"/>
                                  </p:stCondLst>
                                  <p:childTnLst>
                                    <p:set>
                                      <p:cBhvr>
                                        <p:cTn id="70" dur="1" fill="hold">
                                          <p:stCondLst>
                                            <p:cond delay="0"/>
                                          </p:stCondLst>
                                        </p:cTn>
                                        <p:tgtEl>
                                          <p:spTgt spid="26"/>
                                        </p:tgtEl>
                                        <p:attrNameLst>
                                          <p:attrName>style.visibility</p:attrName>
                                        </p:attrNameLst>
                                      </p:cBhvr>
                                      <p:to>
                                        <p:strVal val="visible"/>
                                      </p:to>
                                    </p:set>
                                    <p:anim calcmode="lin" valueType="num">
                                      <p:cBhvr additive="base">
                                        <p:cTn id="71" dur="500" fill="hold"/>
                                        <p:tgtEl>
                                          <p:spTgt spid="26"/>
                                        </p:tgtEl>
                                        <p:attrNameLst>
                                          <p:attrName>ppt_x</p:attrName>
                                        </p:attrNameLst>
                                      </p:cBhvr>
                                      <p:tavLst>
                                        <p:tav tm="0">
                                          <p:val>
                                            <p:strVal val="#ppt_x"/>
                                          </p:val>
                                        </p:tav>
                                        <p:tav tm="100000">
                                          <p:val>
                                            <p:strVal val="#ppt_x"/>
                                          </p:val>
                                        </p:tav>
                                      </p:tavLst>
                                    </p:anim>
                                    <p:anim calcmode="lin" valueType="num">
                                      <p:cBhvr additive="base">
                                        <p:cTn id="72" dur="500" fill="hold"/>
                                        <p:tgtEl>
                                          <p:spTgt spid="26"/>
                                        </p:tgtEl>
                                        <p:attrNameLst>
                                          <p:attrName>ppt_y</p:attrName>
                                        </p:attrNameLst>
                                      </p:cBhvr>
                                      <p:tavLst>
                                        <p:tav tm="0">
                                          <p:val>
                                            <p:strVal val="1+#ppt_h/2"/>
                                          </p:val>
                                        </p:tav>
                                        <p:tav tm="100000">
                                          <p:val>
                                            <p:strVal val="#ppt_y"/>
                                          </p:val>
                                        </p:tav>
                                      </p:tavLst>
                                    </p:anim>
                                  </p:childTnLst>
                                </p:cTn>
                              </p:par>
                              <p:par>
                                <p:cTn id="73" presetID="2" presetClass="entr" presetSubtype="4" fill="hold" nodeType="withEffect">
                                  <p:stCondLst>
                                    <p:cond delay="0"/>
                                  </p:stCondLst>
                                  <p:childTnLst>
                                    <p:set>
                                      <p:cBhvr>
                                        <p:cTn id="74" dur="1" fill="hold">
                                          <p:stCondLst>
                                            <p:cond delay="0"/>
                                          </p:stCondLst>
                                        </p:cTn>
                                        <p:tgtEl>
                                          <p:spTgt spid="27"/>
                                        </p:tgtEl>
                                        <p:attrNameLst>
                                          <p:attrName>style.visibility</p:attrName>
                                        </p:attrNameLst>
                                      </p:cBhvr>
                                      <p:to>
                                        <p:strVal val="visible"/>
                                      </p:to>
                                    </p:set>
                                    <p:anim calcmode="lin" valueType="num">
                                      <p:cBhvr additive="base">
                                        <p:cTn id="75" dur="500" fill="hold"/>
                                        <p:tgtEl>
                                          <p:spTgt spid="27"/>
                                        </p:tgtEl>
                                        <p:attrNameLst>
                                          <p:attrName>ppt_x</p:attrName>
                                        </p:attrNameLst>
                                      </p:cBhvr>
                                      <p:tavLst>
                                        <p:tav tm="0">
                                          <p:val>
                                            <p:strVal val="#ppt_x"/>
                                          </p:val>
                                        </p:tav>
                                        <p:tav tm="100000">
                                          <p:val>
                                            <p:strVal val="#ppt_x"/>
                                          </p:val>
                                        </p:tav>
                                      </p:tavLst>
                                    </p:anim>
                                    <p:anim calcmode="lin" valueType="num">
                                      <p:cBhvr additive="base">
                                        <p:cTn id="76"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77" fill="hold">
                      <p:stCondLst>
                        <p:cond delay="indefinite"/>
                      </p:stCondLst>
                      <p:childTnLst>
                        <p:par>
                          <p:cTn id="78" fill="hold">
                            <p:stCondLst>
                              <p:cond delay="0"/>
                            </p:stCondLst>
                            <p:childTnLst>
                              <p:par>
                                <p:cTn id="79" presetID="2" presetClass="entr" presetSubtype="4" fill="hold" nodeType="clickEffect">
                                  <p:stCondLst>
                                    <p:cond delay="0"/>
                                  </p:stCondLst>
                                  <p:childTnLst>
                                    <p:set>
                                      <p:cBhvr>
                                        <p:cTn id="80" dur="1" fill="hold">
                                          <p:stCondLst>
                                            <p:cond delay="0"/>
                                          </p:stCondLst>
                                        </p:cTn>
                                        <p:tgtEl>
                                          <p:spTgt spid="32"/>
                                        </p:tgtEl>
                                        <p:attrNameLst>
                                          <p:attrName>style.visibility</p:attrName>
                                        </p:attrNameLst>
                                      </p:cBhvr>
                                      <p:to>
                                        <p:strVal val="visible"/>
                                      </p:to>
                                    </p:set>
                                    <p:anim calcmode="lin" valueType="num">
                                      <p:cBhvr additive="base">
                                        <p:cTn id="81" dur="500" fill="hold"/>
                                        <p:tgtEl>
                                          <p:spTgt spid="32"/>
                                        </p:tgtEl>
                                        <p:attrNameLst>
                                          <p:attrName>ppt_x</p:attrName>
                                        </p:attrNameLst>
                                      </p:cBhvr>
                                      <p:tavLst>
                                        <p:tav tm="0">
                                          <p:val>
                                            <p:strVal val="#ppt_x"/>
                                          </p:val>
                                        </p:tav>
                                        <p:tav tm="100000">
                                          <p:val>
                                            <p:strVal val="#ppt_x"/>
                                          </p:val>
                                        </p:tav>
                                      </p:tavLst>
                                    </p:anim>
                                    <p:anim calcmode="lin" valueType="num">
                                      <p:cBhvr additive="base">
                                        <p:cTn id="82"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par>
                    <p:cTn id="83" fill="hold">
                      <p:stCondLst>
                        <p:cond delay="indefinite"/>
                      </p:stCondLst>
                      <p:childTnLst>
                        <p:par>
                          <p:cTn id="84" fill="hold">
                            <p:stCondLst>
                              <p:cond delay="0"/>
                            </p:stCondLst>
                            <p:childTnLst>
                              <p:par>
                                <p:cTn id="85" presetID="2" presetClass="entr" presetSubtype="4" fill="hold" nodeType="clickEffect">
                                  <p:stCondLst>
                                    <p:cond delay="0"/>
                                  </p:stCondLst>
                                  <p:childTnLst>
                                    <p:set>
                                      <p:cBhvr>
                                        <p:cTn id="86" dur="1" fill="hold">
                                          <p:stCondLst>
                                            <p:cond delay="0"/>
                                          </p:stCondLst>
                                        </p:cTn>
                                        <p:tgtEl>
                                          <p:spTgt spid="33"/>
                                        </p:tgtEl>
                                        <p:attrNameLst>
                                          <p:attrName>style.visibility</p:attrName>
                                        </p:attrNameLst>
                                      </p:cBhvr>
                                      <p:to>
                                        <p:strVal val="visible"/>
                                      </p:to>
                                    </p:set>
                                    <p:anim calcmode="lin" valueType="num">
                                      <p:cBhvr additive="base">
                                        <p:cTn id="87" dur="500" fill="hold"/>
                                        <p:tgtEl>
                                          <p:spTgt spid="33"/>
                                        </p:tgtEl>
                                        <p:attrNameLst>
                                          <p:attrName>ppt_x</p:attrName>
                                        </p:attrNameLst>
                                      </p:cBhvr>
                                      <p:tavLst>
                                        <p:tav tm="0">
                                          <p:val>
                                            <p:strVal val="#ppt_x"/>
                                          </p:val>
                                        </p:tav>
                                        <p:tav tm="100000">
                                          <p:val>
                                            <p:strVal val="#ppt_x"/>
                                          </p:val>
                                        </p:tav>
                                      </p:tavLst>
                                    </p:anim>
                                    <p:anim calcmode="lin" valueType="num">
                                      <p:cBhvr additive="base">
                                        <p:cTn id="88" dur="500" fill="hold"/>
                                        <p:tgtEl>
                                          <p:spTgt spid="33"/>
                                        </p:tgtEl>
                                        <p:attrNameLst>
                                          <p:attrName>ppt_y</p:attrName>
                                        </p:attrNameLst>
                                      </p:cBhvr>
                                      <p:tavLst>
                                        <p:tav tm="0">
                                          <p:val>
                                            <p:strVal val="1+#ppt_h/2"/>
                                          </p:val>
                                        </p:tav>
                                        <p:tav tm="100000">
                                          <p:val>
                                            <p:strVal val="#ppt_y"/>
                                          </p:val>
                                        </p:tav>
                                      </p:tavLst>
                                    </p:anim>
                                  </p:childTnLst>
                                </p:cTn>
                              </p:par>
                              <p:par>
                                <p:cTn id="89" presetID="2" presetClass="entr" presetSubtype="4" fill="hold" grpId="0" nodeType="withEffect">
                                  <p:stCondLst>
                                    <p:cond delay="0"/>
                                  </p:stCondLst>
                                  <p:childTnLst>
                                    <p:set>
                                      <p:cBhvr>
                                        <p:cTn id="90" dur="1" fill="hold">
                                          <p:stCondLst>
                                            <p:cond delay="0"/>
                                          </p:stCondLst>
                                        </p:cTn>
                                        <p:tgtEl>
                                          <p:spTgt spid="34"/>
                                        </p:tgtEl>
                                        <p:attrNameLst>
                                          <p:attrName>style.visibility</p:attrName>
                                        </p:attrNameLst>
                                      </p:cBhvr>
                                      <p:to>
                                        <p:strVal val="visible"/>
                                      </p:to>
                                    </p:set>
                                    <p:anim calcmode="lin" valueType="num">
                                      <p:cBhvr additive="base">
                                        <p:cTn id="91" dur="500" fill="hold"/>
                                        <p:tgtEl>
                                          <p:spTgt spid="34"/>
                                        </p:tgtEl>
                                        <p:attrNameLst>
                                          <p:attrName>ppt_x</p:attrName>
                                        </p:attrNameLst>
                                      </p:cBhvr>
                                      <p:tavLst>
                                        <p:tav tm="0">
                                          <p:val>
                                            <p:strVal val="#ppt_x"/>
                                          </p:val>
                                        </p:tav>
                                        <p:tav tm="100000">
                                          <p:val>
                                            <p:strVal val="#ppt_x"/>
                                          </p:val>
                                        </p:tav>
                                      </p:tavLst>
                                    </p:anim>
                                    <p:anim calcmode="lin" valueType="num">
                                      <p:cBhvr additive="base">
                                        <p:cTn id="92"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par>
                    <p:cTn id="93" fill="hold">
                      <p:stCondLst>
                        <p:cond delay="indefinite"/>
                      </p:stCondLst>
                      <p:childTnLst>
                        <p:par>
                          <p:cTn id="94" fill="hold">
                            <p:stCondLst>
                              <p:cond delay="0"/>
                            </p:stCondLst>
                            <p:childTnLst>
                              <p:par>
                                <p:cTn id="95" presetID="2" presetClass="entr" presetSubtype="4" fill="hold" nodeType="clickEffect">
                                  <p:stCondLst>
                                    <p:cond delay="0"/>
                                  </p:stCondLst>
                                  <p:childTnLst>
                                    <p:set>
                                      <p:cBhvr>
                                        <p:cTn id="96" dur="1" fill="hold">
                                          <p:stCondLst>
                                            <p:cond delay="0"/>
                                          </p:stCondLst>
                                        </p:cTn>
                                        <p:tgtEl>
                                          <p:spTgt spid="43"/>
                                        </p:tgtEl>
                                        <p:attrNameLst>
                                          <p:attrName>style.visibility</p:attrName>
                                        </p:attrNameLst>
                                      </p:cBhvr>
                                      <p:to>
                                        <p:strVal val="visible"/>
                                      </p:to>
                                    </p:set>
                                    <p:anim calcmode="lin" valueType="num">
                                      <p:cBhvr additive="base">
                                        <p:cTn id="97" dur="500" fill="hold"/>
                                        <p:tgtEl>
                                          <p:spTgt spid="43"/>
                                        </p:tgtEl>
                                        <p:attrNameLst>
                                          <p:attrName>ppt_x</p:attrName>
                                        </p:attrNameLst>
                                      </p:cBhvr>
                                      <p:tavLst>
                                        <p:tav tm="0">
                                          <p:val>
                                            <p:strVal val="#ppt_x"/>
                                          </p:val>
                                        </p:tav>
                                        <p:tav tm="100000">
                                          <p:val>
                                            <p:strVal val="#ppt_x"/>
                                          </p:val>
                                        </p:tav>
                                      </p:tavLst>
                                    </p:anim>
                                    <p:anim calcmode="lin" valueType="num">
                                      <p:cBhvr additive="base">
                                        <p:cTn id="98" dur="500" fill="hold"/>
                                        <p:tgtEl>
                                          <p:spTgt spid="43"/>
                                        </p:tgtEl>
                                        <p:attrNameLst>
                                          <p:attrName>ppt_y</p:attrName>
                                        </p:attrNameLst>
                                      </p:cBhvr>
                                      <p:tavLst>
                                        <p:tav tm="0">
                                          <p:val>
                                            <p:strVal val="1+#ppt_h/2"/>
                                          </p:val>
                                        </p:tav>
                                        <p:tav tm="100000">
                                          <p:val>
                                            <p:strVal val="#ppt_y"/>
                                          </p:val>
                                        </p:tav>
                                      </p:tavLst>
                                    </p:anim>
                                  </p:childTnLst>
                                </p:cTn>
                              </p:par>
                            </p:childTnLst>
                          </p:cTn>
                        </p:par>
                      </p:childTnLst>
                    </p:cTn>
                  </p:par>
                  <p:par>
                    <p:cTn id="99" fill="hold">
                      <p:stCondLst>
                        <p:cond delay="indefinite"/>
                      </p:stCondLst>
                      <p:childTnLst>
                        <p:par>
                          <p:cTn id="100" fill="hold">
                            <p:stCondLst>
                              <p:cond delay="0"/>
                            </p:stCondLst>
                            <p:childTnLst>
                              <p:par>
                                <p:cTn id="101" presetID="2" presetClass="entr" presetSubtype="4" fill="hold" grpId="0" nodeType="clickEffect">
                                  <p:stCondLst>
                                    <p:cond delay="0"/>
                                  </p:stCondLst>
                                  <p:childTnLst>
                                    <p:set>
                                      <p:cBhvr>
                                        <p:cTn id="102" dur="1" fill="hold">
                                          <p:stCondLst>
                                            <p:cond delay="0"/>
                                          </p:stCondLst>
                                        </p:cTn>
                                        <p:tgtEl>
                                          <p:spTgt spid="36"/>
                                        </p:tgtEl>
                                        <p:attrNameLst>
                                          <p:attrName>style.visibility</p:attrName>
                                        </p:attrNameLst>
                                      </p:cBhvr>
                                      <p:to>
                                        <p:strVal val="visible"/>
                                      </p:to>
                                    </p:set>
                                    <p:anim calcmode="lin" valueType="num">
                                      <p:cBhvr additive="base">
                                        <p:cTn id="103" dur="500" fill="hold"/>
                                        <p:tgtEl>
                                          <p:spTgt spid="36"/>
                                        </p:tgtEl>
                                        <p:attrNameLst>
                                          <p:attrName>ppt_x</p:attrName>
                                        </p:attrNameLst>
                                      </p:cBhvr>
                                      <p:tavLst>
                                        <p:tav tm="0">
                                          <p:val>
                                            <p:strVal val="#ppt_x"/>
                                          </p:val>
                                        </p:tav>
                                        <p:tav tm="100000">
                                          <p:val>
                                            <p:strVal val="#ppt_x"/>
                                          </p:val>
                                        </p:tav>
                                      </p:tavLst>
                                    </p:anim>
                                    <p:anim calcmode="lin" valueType="num">
                                      <p:cBhvr additive="base">
                                        <p:cTn id="104" dur="500" fill="hold"/>
                                        <p:tgtEl>
                                          <p:spTgt spid="36"/>
                                        </p:tgtEl>
                                        <p:attrNameLst>
                                          <p:attrName>ppt_y</p:attrName>
                                        </p:attrNameLst>
                                      </p:cBhvr>
                                      <p:tavLst>
                                        <p:tav tm="0">
                                          <p:val>
                                            <p:strVal val="1+#ppt_h/2"/>
                                          </p:val>
                                        </p:tav>
                                        <p:tav tm="100000">
                                          <p:val>
                                            <p:strVal val="#ppt_y"/>
                                          </p:val>
                                        </p:tav>
                                      </p:tavLst>
                                    </p:anim>
                                  </p:childTnLst>
                                </p:cTn>
                              </p:par>
                              <p:par>
                                <p:cTn id="105" presetID="2" presetClass="entr" presetSubtype="4" fill="hold" grpId="0" nodeType="withEffect">
                                  <p:stCondLst>
                                    <p:cond delay="0"/>
                                  </p:stCondLst>
                                  <p:childTnLst>
                                    <p:set>
                                      <p:cBhvr>
                                        <p:cTn id="106" dur="1" fill="hold">
                                          <p:stCondLst>
                                            <p:cond delay="0"/>
                                          </p:stCondLst>
                                        </p:cTn>
                                        <p:tgtEl>
                                          <p:spTgt spid="38"/>
                                        </p:tgtEl>
                                        <p:attrNameLst>
                                          <p:attrName>style.visibility</p:attrName>
                                        </p:attrNameLst>
                                      </p:cBhvr>
                                      <p:to>
                                        <p:strVal val="visible"/>
                                      </p:to>
                                    </p:set>
                                    <p:anim calcmode="lin" valueType="num">
                                      <p:cBhvr additive="base">
                                        <p:cTn id="107" dur="500" fill="hold"/>
                                        <p:tgtEl>
                                          <p:spTgt spid="38"/>
                                        </p:tgtEl>
                                        <p:attrNameLst>
                                          <p:attrName>ppt_x</p:attrName>
                                        </p:attrNameLst>
                                      </p:cBhvr>
                                      <p:tavLst>
                                        <p:tav tm="0">
                                          <p:val>
                                            <p:strVal val="#ppt_x"/>
                                          </p:val>
                                        </p:tav>
                                        <p:tav tm="100000">
                                          <p:val>
                                            <p:strVal val="#ppt_x"/>
                                          </p:val>
                                        </p:tav>
                                      </p:tavLst>
                                    </p:anim>
                                    <p:anim calcmode="lin" valueType="num">
                                      <p:cBhvr additive="base">
                                        <p:cTn id="108" dur="500" fill="hold"/>
                                        <p:tgtEl>
                                          <p:spTgt spid="38"/>
                                        </p:tgtEl>
                                        <p:attrNameLst>
                                          <p:attrName>ppt_y</p:attrName>
                                        </p:attrNameLst>
                                      </p:cBhvr>
                                      <p:tavLst>
                                        <p:tav tm="0">
                                          <p:val>
                                            <p:strVal val="1+#ppt_h/2"/>
                                          </p:val>
                                        </p:tav>
                                        <p:tav tm="100000">
                                          <p:val>
                                            <p:strVal val="#ppt_y"/>
                                          </p:val>
                                        </p:tav>
                                      </p:tavLst>
                                    </p:anim>
                                  </p:childTnLst>
                                </p:cTn>
                              </p:par>
                            </p:childTnLst>
                          </p:cTn>
                        </p:par>
                      </p:childTnLst>
                    </p:cTn>
                  </p:par>
                  <p:par>
                    <p:cTn id="109" fill="hold">
                      <p:stCondLst>
                        <p:cond delay="indefinite"/>
                      </p:stCondLst>
                      <p:childTnLst>
                        <p:par>
                          <p:cTn id="110" fill="hold">
                            <p:stCondLst>
                              <p:cond delay="0"/>
                            </p:stCondLst>
                            <p:childTnLst>
                              <p:par>
                                <p:cTn id="111" presetID="2" presetClass="entr" presetSubtype="4" fill="hold" nodeType="clickEffect">
                                  <p:stCondLst>
                                    <p:cond delay="0"/>
                                  </p:stCondLst>
                                  <p:childTnLst>
                                    <p:set>
                                      <p:cBhvr>
                                        <p:cTn id="112" dur="1" fill="hold">
                                          <p:stCondLst>
                                            <p:cond delay="0"/>
                                          </p:stCondLst>
                                        </p:cTn>
                                        <p:tgtEl>
                                          <p:spTgt spid="17"/>
                                        </p:tgtEl>
                                        <p:attrNameLst>
                                          <p:attrName>style.visibility</p:attrName>
                                        </p:attrNameLst>
                                      </p:cBhvr>
                                      <p:to>
                                        <p:strVal val="visible"/>
                                      </p:to>
                                    </p:set>
                                    <p:anim calcmode="lin" valueType="num">
                                      <p:cBhvr additive="base">
                                        <p:cTn id="113" dur="500" fill="hold"/>
                                        <p:tgtEl>
                                          <p:spTgt spid="17"/>
                                        </p:tgtEl>
                                        <p:attrNameLst>
                                          <p:attrName>ppt_x</p:attrName>
                                        </p:attrNameLst>
                                      </p:cBhvr>
                                      <p:tavLst>
                                        <p:tav tm="0">
                                          <p:val>
                                            <p:strVal val="#ppt_x"/>
                                          </p:val>
                                        </p:tav>
                                        <p:tav tm="100000">
                                          <p:val>
                                            <p:strVal val="#ppt_x"/>
                                          </p:val>
                                        </p:tav>
                                      </p:tavLst>
                                    </p:anim>
                                    <p:anim calcmode="lin" valueType="num">
                                      <p:cBhvr additive="base">
                                        <p:cTn id="114"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115" fill="hold">
                      <p:stCondLst>
                        <p:cond delay="indefinite"/>
                      </p:stCondLst>
                      <p:childTnLst>
                        <p:par>
                          <p:cTn id="116" fill="hold">
                            <p:stCondLst>
                              <p:cond delay="0"/>
                            </p:stCondLst>
                            <p:childTnLst>
                              <p:par>
                                <p:cTn id="117" presetID="1" presetClass="entr" presetSubtype="0" fill="hold" nodeType="clickEffect">
                                  <p:stCondLst>
                                    <p:cond delay="0"/>
                                  </p:stCondLst>
                                  <p:childTnLst>
                                    <p:set>
                                      <p:cBhvr>
                                        <p:cTn id="118"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1" grpId="0"/>
      <p:bldP spid="22" grpId="0"/>
      <p:bldP spid="23" grpId="0"/>
      <p:bldP spid="24" grpId="0"/>
      <p:bldP spid="25" grpId="0"/>
      <p:bldP spid="26" grpId="0"/>
      <p:bldP spid="34" grpId="0"/>
      <p:bldP spid="35" grpId="0"/>
      <p:bldP spid="36" grpId="0"/>
      <p:bldP spid="38"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8853770-E5DE-EE2C-3042-34EB30FB576A}"/>
              </a:ext>
            </a:extLst>
          </p:cNvPr>
          <p:cNvPicPr>
            <a:picLocks noChangeAspect="1"/>
          </p:cNvPicPr>
          <p:nvPr/>
        </p:nvPicPr>
        <p:blipFill>
          <a:blip r:embed="rId2"/>
          <a:stretch>
            <a:fillRect/>
          </a:stretch>
        </p:blipFill>
        <p:spPr>
          <a:xfrm>
            <a:off x="1097280" y="33226"/>
            <a:ext cx="9253220" cy="6824774"/>
          </a:xfrm>
          <a:prstGeom prst="rect">
            <a:avLst/>
          </a:prstGeom>
        </p:spPr>
      </p:pic>
    </p:spTree>
    <p:extLst>
      <p:ext uri="{BB962C8B-B14F-4D97-AF65-F5344CB8AC3E}">
        <p14:creationId xmlns:p14="http://schemas.microsoft.com/office/powerpoint/2010/main" val="301611653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A95DE9-174A-C081-6C0A-9EF6CCFCFFF8}"/>
              </a:ext>
            </a:extLst>
          </p:cNvPr>
          <p:cNvSpPr>
            <a:spLocks noGrp="1"/>
          </p:cNvSpPr>
          <p:nvPr>
            <p:ph type="title"/>
          </p:nvPr>
        </p:nvSpPr>
        <p:spPr/>
        <p:txBody>
          <a:bodyPr/>
          <a:lstStyle/>
          <a:p>
            <a:pPr>
              <a:buNone/>
            </a:pPr>
            <a:r>
              <a:rPr lang="en-TR" dirty="0"/>
              <a:t>Computational Diffie-Hellman Assumption</a:t>
            </a:r>
          </a:p>
        </p:txBody>
      </p:sp>
      <p:pic>
        <p:nvPicPr>
          <p:cNvPr id="4" name="Picture 3">
            <a:extLst>
              <a:ext uri="{FF2B5EF4-FFF2-40B4-BE49-F238E27FC236}">
                <a16:creationId xmlns:a16="http://schemas.microsoft.com/office/drawing/2014/main" id="{B8CFDBB2-EAA7-A06C-3471-C809F6826D83}"/>
              </a:ext>
            </a:extLst>
          </p:cNvPr>
          <p:cNvPicPr>
            <a:picLocks noChangeAspect="1"/>
          </p:cNvPicPr>
          <p:nvPr/>
        </p:nvPicPr>
        <p:blipFill>
          <a:blip r:embed="rId2"/>
          <a:stretch>
            <a:fillRect/>
          </a:stretch>
        </p:blipFill>
        <p:spPr>
          <a:xfrm>
            <a:off x="812241" y="1371600"/>
            <a:ext cx="10050737" cy="3381382"/>
          </a:xfrm>
          <a:prstGeom prst="rect">
            <a:avLst/>
          </a:prstGeom>
        </p:spPr>
      </p:pic>
    </p:spTree>
    <p:extLst>
      <p:ext uri="{BB962C8B-B14F-4D97-AF65-F5344CB8AC3E}">
        <p14:creationId xmlns:p14="http://schemas.microsoft.com/office/powerpoint/2010/main" val="411853549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A95DE9-174A-C081-6C0A-9EF6CCFCFFF8}"/>
              </a:ext>
            </a:extLst>
          </p:cNvPr>
          <p:cNvSpPr>
            <a:spLocks noGrp="1"/>
          </p:cNvSpPr>
          <p:nvPr>
            <p:ph type="title"/>
          </p:nvPr>
        </p:nvSpPr>
        <p:spPr/>
        <p:txBody>
          <a:bodyPr/>
          <a:lstStyle/>
          <a:p>
            <a:pPr>
              <a:buNone/>
            </a:pPr>
            <a:r>
              <a:rPr lang="en-TR" dirty="0"/>
              <a:t>Decisional Diffie-Helman Assumption</a:t>
            </a:r>
          </a:p>
        </p:txBody>
      </p:sp>
      <p:pic>
        <p:nvPicPr>
          <p:cNvPr id="3" name="Picture 2">
            <a:extLst>
              <a:ext uri="{FF2B5EF4-FFF2-40B4-BE49-F238E27FC236}">
                <a16:creationId xmlns:a16="http://schemas.microsoft.com/office/drawing/2014/main" id="{6BBD3C93-9CD7-BF83-A975-1A7D4CFB5391}"/>
              </a:ext>
            </a:extLst>
          </p:cNvPr>
          <p:cNvPicPr>
            <a:picLocks noChangeAspect="1"/>
          </p:cNvPicPr>
          <p:nvPr/>
        </p:nvPicPr>
        <p:blipFill>
          <a:blip r:embed="rId2"/>
          <a:stretch>
            <a:fillRect/>
          </a:stretch>
        </p:blipFill>
        <p:spPr>
          <a:xfrm>
            <a:off x="148547" y="1601640"/>
            <a:ext cx="12043453" cy="2909400"/>
          </a:xfrm>
          <a:prstGeom prst="rect">
            <a:avLst/>
          </a:prstGeom>
        </p:spPr>
      </p:pic>
    </p:spTree>
    <p:extLst>
      <p:ext uri="{BB962C8B-B14F-4D97-AF65-F5344CB8AC3E}">
        <p14:creationId xmlns:p14="http://schemas.microsoft.com/office/powerpoint/2010/main" val="422991515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A457B8-7E5F-84EE-0DCA-3C8A290EBBC4}"/>
              </a:ext>
            </a:extLst>
          </p:cNvPr>
          <p:cNvSpPr>
            <a:spLocks noGrp="1"/>
          </p:cNvSpPr>
          <p:nvPr>
            <p:ph type="title"/>
          </p:nvPr>
        </p:nvSpPr>
        <p:spPr/>
        <p:txBody>
          <a:bodyPr/>
          <a:lstStyle/>
          <a:p>
            <a:pPr>
              <a:buNone/>
            </a:pPr>
            <a:r>
              <a:rPr lang="en-TR" dirty="0"/>
              <a:t>Security</a:t>
            </a:r>
          </a:p>
        </p:txBody>
      </p:sp>
      <p:pic>
        <p:nvPicPr>
          <p:cNvPr id="5122" name="Picture 2" descr="Another look on Public key crypto">
            <a:extLst>
              <a:ext uri="{FF2B5EF4-FFF2-40B4-BE49-F238E27FC236}">
                <a16:creationId xmlns:a16="http://schemas.microsoft.com/office/drawing/2014/main" id="{C97C6186-751C-6B10-17AF-830D7F0E46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4988" y="0"/>
            <a:ext cx="858043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611589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0190B0-2219-CFBF-D385-4A1949267C0D}"/>
              </a:ext>
            </a:extLst>
          </p:cNvPr>
          <p:cNvSpPr>
            <a:spLocks noGrp="1"/>
          </p:cNvSpPr>
          <p:nvPr>
            <p:ph type="title"/>
          </p:nvPr>
        </p:nvSpPr>
        <p:spPr>
          <a:xfrm>
            <a:off x="812241" y="228600"/>
            <a:ext cx="10363200" cy="640079"/>
          </a:xfrm>
        </p:spPr>
        <p:txBody>
          <a:bodyPr/>
          <a:lstStyle/>
          <a:p>
            <a:r>
              <a:rPr lang="en-TR" dirty="0"/>
              <a:t>Malleability</a:t>
            </a:r>
          </a:p>
        </p:txBody>
      </p:sp>
      <p:pic>
        <p:nvPicPr>
          <p:cNvPr id="9" name="Picture 8">
            <a:extLst>
              <a:ext uri="{FF2B5EF4-FFF2-40B4-BE49-F238E27FC236}">
                <a16:creationId xmlns:a16="http://schemas.microsoft.com/office/drawing/2014/main" id="{410BCF4E-1F2C-C38A-5F67-1AEE4D32B3B3}"/>
              </a:ext>
            </a:extLst>
          </p:cNvPr>
          <p:cNvPicPr>
            <a:picLocks noChangeAspect="1"/>
          </p:cNvPicPr>
          <p:nvPr/>
        </p:nvPicPr>
        <p:blipFill>
          <a:blip r:embed="rId2"/>
          <a:stretch>
            <a:fillRect/>
          </a:stretch>
        </p:blipFill>
        <p:spPr>
          <a:xfrm>
            <a:off x="152397" y="1005840"/>
            <a:ext cx="11887206" cy="640079"/>
          </a:xfrm>
          <a:prstGeom prst="rect">
            <a:avLst/>
          </a:prstGeom>
        </p:spPr>
      </p:pic>
      <p:pic>
        <p:nvPicPr>
          <p:cNvPr id="11" name="Picture 10">
            <a:extLst>
              <a:ext uri="{FF2B5EF4-FFF2-40B4-BE49-F238E27FC236}">
                <a16:creationId xmlns:a16="http://schemas.microsoft.com/office/drawing/2014/main" id="{FD8F4702-5110-A238-35D4-FBEAC43D97F3}"/>
              </a:ext>
            </a:extLst>
          </p:cNvPr>
          <p:cNvPicPr>
            <a:picLocks noChangeAspect="1"/>
          </p:cNvPicPr>
          <p:nvPr/>
        </p:nvPicPr>
        <p:blipFill>
          <a:blip r:embed="rId3"/>
          <a:stretch>
            <a:fillRect/>
          </a:stretch>
        </p:blipFill>
        <p:spPr>
          <a:xfrm>
            <a:off x="3943350" y="1645919"/>
            <a:ext cx="4914900" cy="5232400"/>
          </a:xfrm>
          <a:prstGeom prst="rect">
            <a:avLst/>
          </a:prstGeom>
        </p:spPr>
      </p:pic>
    </p:spTree>
    <p:extLst>
      <p:ext uri="{BB962C8B-B14F-4D97-AF65-F5344CB8AC3E}">
        <p14:creationId xmlns:p14="http://schemas.microsoft.com/office/powerpoint/2010/main" val="332893117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pic>
        <p:nvPicPr>
          <p:cNvPr id="289" name="Shape 289"/>
          <p:cNvPicPr preferRelativeResize="0"/>
          <p:nvPr/>
        </p:nvPicPr>
        <p:blipFill>
          <a:blip r:embed="rId3">
            <a:alphaModFix/>
          </a:blip>
          <a:stretch>
            <a:fillRect/>
          </a:stretch>
        </p:blipFill>
        <p:spPr>
          <a:xfrm>
            <a:off x="9869475" y="192550"/>
            <a:ext cx="1941024" cy="2275675"/>
          </a:xfrm>
          <a:prstGeom prst="rect">
            <a:avLst/>
          </a:prstGeom>
          <a:noFill/>
          <a:ln>
            <a:noFill/>
          </a:ln>
        </p:spPr>
      </p:pic>
      <p:sp>
        <p:nvSpPr>
          <p:cNvPr id="290" name="Shape 290"/>
          <p:cNvSpPr txBox="1">
            <a:spLocks noGrp="1"/>
          </p:cNvSpPr>
          <p:nvPr>
            <p:ph type="title"/>
          </p:nvPr>
        </p:nvSpPr>
        <p:spPr>
          <a:xfrm>
            <a:off x="812241" y="228600"/>
            <a:ext cx="10363200" cy="1143000"/>
          </a:xfrm>
          <a:prstGeom prst="rect">
            <a:avLst/>
          </a:prstGeom>
        </p:spPr>
        <p:txBody>
          <a:bodyPr lIns="117825" tIns="117825" rIns="117825" bIns="117825" anchor="ctr" anchorCtr="0">
            <a:noAutofit/>
          </a:bodyPr>
          <a:lstStyle/>
          <a:p>
            <a:pPr lvl="0" rtl="0">
              <a:spcBef>
                <a:spcPts val="0"/>
              </a:spcBef>
              <a:buNone/>
            </a:pPr>
            <a:r>
              <a:rPr lang="en-US">
                <a:solidFill>
                  <a:srgbClr val="9B37AA"/>
                </a:solidFill>
              </a:rPr>
              <a:t>Other Public-Key Algorithms</a:t>
            </a:r>
          </a:p>
        </p:txBody>
      </p:sp>
      <p:sp>
        <p:nvSpPr>
          <p:cNvPr id="291" name="Shape 291"/>
          <p:cNvSpPr txBox="1">
            <a:spLocks noGrp="1"/>
          </p:cNvSpPr>
          <p:nvPr>
            <p:ph type="body" idx="1"/>
          </p:nvPr>
        </p:nvSpPr>
        <p:spPr>
          <a:xfrm>
            <a:off x="762000" y="1371600"/>
            <a:ext cx="10413599" cy="4904699"/>
          </a:xfrm>
          <a:prstGeom prst="rect">
            <a:avLst/>
          </a:prstGeom>
        </p:spPr>
        <p:txBody>
          <a:bodyPr lIns="117825" tIns="117825" rIns="117825" bIns="117825" anchor="t" anchorCtr="0">
            <a:noAutofit/>
          </a:bodyPr>
          <a:lstStyle/>
          <a:p>
            <a:pPr marL="0" lvl="0" indent="0" rtl="0">
              <a:lnSpc>
                <a:spcPct val="115000"/>
              </a:lnSpc>
              <a:spcBef>
                <a:spcPts val="0"/>
              </a:spcBef>
              <a:buClr>
                <a:schemeClr val="dk1"/>
              </a:buClr>
              <a:buSzPct val="36666"/>
              <a:buFont typeface="Arial"/>
              <a:buNone/>
            </a:pPr>
            <a:r>
              <a:rPr lang="en-US" sz="3000" b="1">
                <a:solidFill>
                  <a:srgbClr val="6699FF"/>
                </a:solidFill>
              </a:rPr>
              <a:t>Digital Signa</a:t>
            </a:r>
            <a:r>
              <a:rPr lang="tr-TR" sz="3000" b="1" err="1">
                <a:solidFill>
                  <a:srgbClr val="6699FF"/>
                </a:solidFill>
              </a:rPr>
              <a:t>ture</a:t>
            </a:r>
            <a:r>
              <a:rPr lang="en-US" sz="3000" b="1">
                <a:solidFill>
                  <a:srgbClr val="6699FF"/>
                </a:solidFill>
              </a:rPr>
              <a:t> Standard:</a:t>
            </a:r>
          </a:p>
          <a:p>
            <a:pPr marL="457200" lvl="0" indent="-228600" rtl="0">
              <a:lnSpc>
                <a:spcPct val="115000"/>
              </a:lnSpc>
              <a:spcBef>
                <a:spcPts val="1000"/>
              </a:spcBef>
              <a:buClr>
                <a:schemeClr val="dk1"/>
              </a:buClr>
              <a:buSzPct val="100000"/>
            </a:pPr>
            <a:r>
              <a:rPr lang="en-US" sz="3000">
                <a:solidFill>
                  <a:schemeClr val="dk1"/>
                </a:solidFill>
              </a:rPr>
              <a:t>Makes use of SHA-1 and the Digital Signature Algorithm (DSA)</a:t>
            </a:r>
          </a:p>
          <a:p>
            <a:pPr marL="457200" lvl="0" indent="-228600" rtl="0">
              <a:lnSpc>
                <a:spcPct val="115000"/>
              </a:lnSpc>
              <a:spcBef>
                <a:spcPts val="1000"/>
              </a:spcBef>
              <a:buClr>
                <a:schemeClr val="dk1"/>
              </a:buClr>
              <a:buSzPct val="100000"/>
            </a:pPr>
            <a:r>
              <a:rPr lang="en-US" sz="3000">
                <a:solidFill>
                  <a:schemeClr val="dk1"/>
                </a:solidFill>
              </a:rPr>
              <a:t>Originally proposed in 1991, revised in 1993 due to security concerns, and another minor revision in 1996</a:t>
            </a:r>
          </a:p>
          <a:p>
            <a:pPr marL="457200" lvl="0" indent="-228600" rtl="0">
              <a:lnSpc>
                <a:spcPct val="115000"/>
              </a:lnSpc>
              <a:spcBef>
                <a:spcPts val="1000"/>
              </a:spcBef>
              <a:buClr>
                <a:srgbClr val="6B9462"/>
              </a:buClr>
              <a:buSzPct val="100000"/>
            </a:pPr>
            <a:r>
              <a:rPr lang="en-US" sz="3000" b="1">
                <a:solidFill>
                  <a:srgbClr val="6B9462"/>
                </a:solidFill>
              </a:rPr>
              <a:t>Cannot be used for encryption or key exchange</a:t>
            </a:r>
          </a:p>
          <a:p>
            <a:pPr marL="457200" lvl="0" indent="-228600" rtl="0">
              <a:lnSpc>
                <a:spcPct val="115000"/>
              </a:lnSpc>
              <a:spcBef>
                <a:spcPts val="1000"/>
              </a:spcBef>
              <a:buClr>
                <a:schemeClr val="dk1"/>
              </a:buClr>
              <a:buSzPct val="100000"/>
            </a:pPr>
            <a:r>
              <a:rPr lang="en-US" sz="3000">
                <a:solidFill>
                  <a:schemeClr val="dk1"/>
                </a:solidFill>
              </a:rPr>
              <a:t>Uses an algorithm that is designed to provide only the digital signature function</a:t>
            </a:r>
          </a:p>
        </p:txBody>
      </p:sp>
    </p:spTree>
  </p:cSld>
  <p:clrMapOvr>
    <a:masterClrMapping/>
  </p:clrMapOvr>
  <p:transition spd="slow">
    <p:cut/>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pic>
        <p:nvPicPr>
          <p:cNvPr id="297" name="Shape 297"/>
          <p:cNvPicPr preferRelativeResize="0"/>
          <p:nvPr/>
        </p:nvPicPr>
        <p:blipFill>
          <a:blip r:embed="rId3">
            <a:alphaModFix/>
          </a:blip>
          <a:stretch>
            <a:fillRect/>
          </a:stretch>
        </p:blipFill>
        <p:spPr>
          <a:xfrm>
            <a:off x="9472349" y="88124"/>
            <a:ext cx="2576775" cy="2362525"/>
          </a:xfrm>
          <a:prstGeom prst="rect">
            <a:avLst/>
          </a:prstGeom>
          <a:noFill/>
          <a:ln>
            <a:noFill/>
          </a:ln>
        </p:spPr>
      </p:pic>
      <p:sp>
        <p:nvSpPr>
          <p:cNvPr id="298" name="Shape 298"/>
          <p:cNvSpPr txBox="1">
            <a:spLocks noGrp="1"/>
          </p:cNvSpPr>
          <p:nvPr>
            <p:ph type="body" idx="1"/>
          </p:nvPr>
        </p:nvSpPr>
        <p:spPr>
          <a:xfrm>
            <a:off x="812175" y="1548150"/>
            <a:ext cx="10363200" cy="4904699"/>
          </a:xfrm>
          <a:prstGeom prst="rect">
            <a:avLst/>
          </a:prstGeom>
        </p:spPr>
        <p:txBody>
          <a:bodyPr lIns="117825" tIns="117825" rIns="117825" bIns="117825" anchor="t" anchorCtr="0">
            <a:noAutofit/>
          </a:bodyPr>
          <a:lstStyle/>
          <a:p>
            <a:pPr marL="0" lvl="0" indent="0" rtl="0">
              <a:lnSpc>
                <a:spcPct val="115000"/>
              </a:lnSpc>
              <a:spcBef>
                <a:spcPts val="0"/>
              </a:spcBef>
              <a:buClr>
                <a:schemeClr val="dk1"/>
              </a:buClr>
              <a:buSzPct val="36666"/>
              <a:buFont typeface="Arial"/>
              <a:buNone/>
            </a:pPr>
            <a:r>
              <a:rPr lang="en-US" sz="3000" b="1">
                <a:solidFill>
                  <a:srgbClr val="6699FF"/>
                </a:solidFill>
              </a:rPr>
              <a:t>Elliptic-Curve Cryptography (ECC):</a:t>
            </a:r>
          </a:p>
          <a:p>
            <a:pPr marL="0" lvl="0" indent="0" rtl="0">
              <a:lnSpc>
                <a:spcPct val="115000"/>
              </a:lnSpc>
              <a:spcBef>
                <a:spcPts val="0"/>
              </a:spcBef>
              <a:buClr>
                <a:schemeClr val="dk1"/>
              </a:buClr>
              <a:buFont typeface="Arial"/>
              <a:buNone/>
            </a:pPr>
            <a:endParaRPr sz="3000" b="1">
              <a:solidFill>
                <a:schemeClr val="dk1"/>
              </a:solidFill>
            </a:endParaRPr>
          </a:p>
          <a:p>
            <a:pPr marL="457200" lvl="0" indent="-228600" rtl="0">
              <a:lnSpc>
                <a:spcPct val="115000"/>
              </a:lnSpc>
              <a:spcBef>
                <a:spcPts val="0"/>
              </a:spcBef>
              <a:buClr>
                <a:schemeClr val="dk1"/>
              </a:buClr>
              <a:buSzPct val="100000"/>
            </a:pPr>
            <a:r>
              <a:rPr lang="en-US" sz="3000">
                <a:solidFill>
                  <a:schemeClr val="dk1"/>
                </a:solidFill>
              </a:rPr>
              <a:t>Equal security for smaller bit size than RSA</a:t>
            </a:r>
          </a:p>
          <a:p>
            <a:pPr marL="457200" lvl="0" indent="-228600" rtl="0">
              <a:lnSpc>
                <a:spcPct val="115000"/>
              </a:lnSpc>
              <a:spcBef>
                <a:spcPts val="1000"/>
              </a:spcBef>
              <a:buClr>
                <a:schemeClr val="dk1"/>
              </a:buClr>
              <a:buSzPct val="100000"/>
            </a:pPr>
            <a:r>
              <a:rPr lang="en-US" sz="3000">
                <a:solidFill>
                  <a:schemeClr val="dk1"/>
                </a:solidFill>
              </a:rPr>
              <a:t>Seen in standards such as IEEE P1363</a:t>
            </a:r>
          </a:p>
          <a:p>
            <a:pPr marL="457200" lvl="0" indent="-228600" rtl="0">
              <a:lnSpc>
                <a:spcPct val="115000"/>
              </a:lnSpc>
              <a:spcBef>
                <a:spcPts val="1000"/>
              </a:spcBef>
              <a:buClr>
                <a:schemeClr val="dk1"/>
              </a:buClr>
              <a:buSzPct val="100000"/>
            </a:pPr>
            <a:r>
              <a:rPr lang="en-US" sz="3000">
                <a:solidFill>
                  <a:schemeClr val="dk1"/>
                </a:solidFill>
              </a:rPr>
              <a:t>Confidence level in ECC is not yet as high as that in RSA</a:t>
            </a:r>
          </a:p>
          <a:p>
            <a:pPr marL="457200" lvl="0" indent="-228600" rtl="0">
              <a:lnSpc>
                <a:spcPct val="115000"/>
              </a:lnSpc>
              <a:spcBef>
                <a:spcPts val="1000"/>
              </a:spcBef>
              <a:buClr>
                <a:srgbClr val="6B9462"/>
              </a:buClr>
              <a:buSzPct val="100000"/>
            </a:pPr>
            <a:r>
              <a:rPr lang="en-US" sz="3000" b="1">
                <a:solidFill>
                  <a:srgbClr val="6B9462"/>
                </a:solidFill>
              </a:rPr>
              <a:t>Based on a mathematical construct known as the elliptic curve</a:t>
            </a:r>
          </a:p>
          <a:p>
            <a:pPr lvl="0" rtl="0">
              <a:spcBef>
                <a:spcPts val="0"/>
              </a:spcBef>
              <a:buNone/>
            </a:pPr>
            <a:endParaRPr sz="3000" b="1">
              <a:solidFill>
                <a:schemeClr val="dk1"/>
              </a:solidFill>
            </a:endParaRPr>
          </a:p>
        </p:txBody>
      </p:sp>
      <p:sp>
        <p:nvSpPr>
          <p:cNvPr id="299" name="Shape 299"/>
          <p:cNvSpPr txBox="1">
            <a:spLocks noGrp="1"/>
          </p:cNvSpPr>
          <p:nvPr>
            <p:ph type="title"/>
          </p:nvPr>
        </p:nvSpPr>
        <p:spPr>
          <a:xfrm>
            <a:off x="812241" y="405150"/>
            <a:ext cx="10363200" cy="1143000"/>
          </a:xfrm>
          <a:prstGeom prst="rect">
            <a:avLst/>
          </a:prstGeom>
        </p:spPr>
        <p:txBody>
          <a:bodyPr lIns="117825" tIns="117825" rIns="117825" bIns="117825" anchor="ctr" anchorCtr="0">
            <a:noAutofit/>
          </a:bodyPr>
          <a:lstStyle/>
          <a:p>
            <a:pPr lvl="0" rtl="0">
              <a:spcBef>
                <a:spcPts val="0"/>
              </a:spcBef>
              <a:buNone/>
            </a:pPr>
            <a:r>
              <a:rPr lang="en-US">
                <a:solidFill>
                  <a:srgbClr val="9B37AA"/>
                </a:solidFill>
              </a:rPr>
              <a:t>Other Public-Key Algorithms</a:t>
            </a:r>
          </a:p>
        </p:txBody>
      </p:sp>
    </p:spTree>
  </p:cSld>
  <p:clrMapOvr>
    <a:masterClrMapping/>
  </p:clrMapOvr>
  <p:transition spd="slow">
    <p:cut/>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Shape 305"/>
          <p:cNvSpPr txBox="1">
            <a:spLocks noGrp="1"/>
          </p:cNvSpPr>
          <p:nvPr>
            <p:ph type="title"/>
          </p:nvPr>
        </p:nvSpPr>
        <p:spPr>
          <a:xfrm>
            <a:off x="1846948" y="295400"/>
            <a:ext cx="8233800" cy="1143000"/>
          </a:xfrm>
          <a:prstGeom prst="rect">
            <a:avLst/>
          </a:prstGeom>
        </p:spPr>
        <p:txBody>
          <a:bodyPr lIns="117825" tIns="117825" rIns="117825" bIns="117825" anchor="ctr" anchorCtr="0">
            <a:noAutofit/>
          </a:bodyPr>
          <a:lstStyle/>
          <a:p>
            <a:pPr lvl="0" algn="l" rtl="0">
              <a:spcBef>
                <a:spcPts val="0"/>
              </a:spcBef>
              <a:buNone/>
            </a:pPr>
            <a:r>
              <a:rPr lang="en-US">
                <a:solidFill>
                  <a:srgbClr val="9B37AA"/>
                </a:solidFill>
              </a:rPr>
              <a:t>RSA, Diffie-Hellman Quiz</a:t>
            </a:r>
          </a:p>
        </p:txBody>
      </p:sp>
      <p:sp>
        <p:nvSpPr>
          <p:cNvPr id="306" name="Shape 306"/>
          <p:cNvSpPr txBox="1">
            <a:spLocks noGrp="1"/>
          </p:cNvSpPr>
          <p:nvPr>
            <p:ph type="body" idx="1"/>
          </p:nvPr>
        </p:nvSpPr>
        <p:spPr>
          <a:xfrm>
            <a:off x="1611075" y="1719950"/>
            <a:ext cx="10036799" cy="4055699"/>
          </a:xfrm>
          <a:prstGeom prst="rect">
            <a:avLst/>
          </a:prstGeom>
        </p:spPr>
        <p:txBody>
          <a:bodyPr lIns="117825" tIns="117825" rIns="117825" bIns="117825" anchor="t" anchorCtr="0">
            <a:noAutofit/>
          </a:bodyPr>
          <a:lstStyle/>
          <a:p>
            <a:pPr marL="0" lvl="0" indent="0" rtl="0">
              <a:lnSpc>
                <a:spcPct val="115000"/>
              </a:lnSpc>
              <a:spcBef>
                <a:spcPts val="440"/>
              </a:spcBef>
              <a:buNone/>
            </a:pPr>
            <a:r>
              <a:rPr lang="en-US" sz="2500">
                <a:solidFill>
                  <a:schemeClr val="dk1"/>
                </a:solidFill>
              </a:rPr>
              <a:t>RSA is a block cipher in which the plaintext and ciphertext are integers between 0 and </a:t>
            </a:r>
            <a:r>
              <a:rPr lang="en-US" sz="2500" i="1">
                <a:solidFill>
                  <a:schemeClr val="dk1"/>
                </a:solidFill>
              </a:rPr>
              <a:t>n </a:t>
            </a:r>
            <a:r>
              <a:rPr lang="en-US" sz="2500">
                <a:solidFill>
                  <a:schemeClr val="dk1"/>
                </a:solidFill>
              </a:rPr>
              <a:t>– 1 for some </a:t>
            </a:r>
            <a:r>
              <a:rPr lang="en-US" sz="2500" i="1">
                <a:solidFill>
                  <a:schemeClr val="dk1"/>
                </a:solidFill>
              </a:rPr>
              <a:t>n</a:t>
            </a:r>
          </a:p>
          <a:p>
            <a:pPr marL="0" lvl="0" indent="0" rtl="0">
              <a:lnSpc>
                <a:spcPct val="115000"/>
              </a:lnSpc>
              <a:spcBef>
                <a:spcPts val="440"/>
              </a:spcBef>
              <a:buNone/>
            </a:pPr>
            <a:r>
              <a:rPr lang="en-US" sz="2500">
                <a:solidFill>
                  <a:schemeClr val="dk1"/>
                </a:solidFill>
              </a:rPr>
              <a:t>If someone invents a very efficient method to factor large integers, then RSA becomes insecure</a:t>
            </a:r>
          </a:p>
          <a:p>
            <a:pPr marL="0" lvl="0" indent="0" rtl="0">
              <a:lnSpc>
                <a:spcPct val="115000"/>
              </a:lnSpc>
              <a:spcBef>
                <a:spcPts val="440"/>
              </a:spcBef>
              <a:buNone/>
            </a:pPr>
            <a:r>
              <a:rPr lang="en-US" sz="2500">
                <a:solidFill>
                  <a:schemeClr val="dk1"/>
                </a:solidFill>
              </a:rPr>
              <a:t>The Diffie-Hellman algorithm depends for its effectiveness on the difficulty of computing discrete logarithms</a:t>
            </a:r>
          </a:p>
          <a:p>
            <a:pPr marL="0" lvl="0" indent="0" rtl="0">
              <a:lnSpc>
                <a:spcPct val="115000"/>
              </a:lnSpc>
              <a:spcBef>
                <a:spcPts val="440"/>
              </a:spcBef>
              <a:buNone/>
            </a:pPr>
            <a:r>
              <a:rPr lang="en-US" sz="2500">
                <a:solidFill>
                  <a:schemeClr val="dk1"/>
                </a:solidFill>
              </a:rPr>
              <a:t>The Diffie-Hellman key exchange protocol is vulnerable to a man-in-the-middle attack because it does not authenticate the participants</a:t>
            </a:r>
          </a:p>
          <a:p>
            <a:pPr marL="0" lvl="0" indent="0" rtl="0">
              <a:lnSpc>
                <a:spcPct val="115000"/>
              </a:lnSpc>
              <a:spcBef>
                <a:spcPts val="440"/>
              </a:spcBef>
              <a:buNone/>
            </a:pPr>
            <a:r>
              <a:rPr lang="en-US" sz="2500">
                <a:solidFill>
                  <a:schemeClr val="dk1"/>
                </a:solidFill>
              </a:rPr>
              <a:t>RSA and Diffie-Hellman are the only public-key algorithms</a:t>
            </a:r>
          </a:p>
        </p:txBody>
      </p:sp>
      <p:pic>
        <p:nvPicPr>
          <p:cNvPr id="307" name="Shape 307"/>
          <p:cNvPicPr preferRelativeResize="0"/>
          <p:nvPr/>
        </p:nvPicPr>
        <p:blipFill>
          <a:blip r:embed="rId3">
            <a:alphaModFix/>
          </a:blip>
          <a:stretch>
            <a:fillRect/>
          </a:stretch>
        </p:blipFill>
        <p:spPr>
          <a:xfrm>
            <a:off x="391299" y="219199"/>
            <a:ext cx="1300325" cy="1435424"/>
          </a:xfrm>
          <a:prstGeom prst="rect">
            <a:avLst/>
          </a:prstGeom>
          <a:noFill/>
          <a:ln>
            <a:noFill/>
          </a:ln>
        </p:spPr>
      </p:pic>
      <p:sp>
        <p:nvSpPr>
          <p:cNvPr id="308" name="Shape 308"/>
          <p:cNvSpPr/>
          <p:nvPr/>
        </p:nvSpPr>
        <p:spPr>
          <a:xfrm>
            <a:off x="778305" y="1957272"/>
            <a:ext cx="650700" cy="650700"/>
          </a:xfrm>
          <a:prstGeom prst="rect">
            <a:avLst/>
          </a:prstGeom>
          <a:noFill/>
          <a:ln w="38100" cap="flat" cmpd="sng">
            <a:solidFill>
              <a:srgbClr val="00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309" name="Shape 309"/>
          <p:cNvSpPr txBox="1"/>
          <p:nvPr/>
        </p:nvSpPr>
        <p:spPr>
          <a:xfrm>
            <a:off x="1846950" y="833400"/>
            <a:ext cx="7685400" cy="931800"/>
          </a:xfrm>
          <a:prstGeom prst="rect">
            <a:avLst/>
          </a:prstGeom>
          <a:noFill/>
          <a:ln>
            <a:noFill/>
          </a:ln>
        </p:spPr>
        <p:txBody>
          <a:bodyPr lIns="91425" tIns="91425" rIns="91425" bIns="91425" anchor="ctr" anchorCtr="0">
            <a:noAutofit/>
          </a:bodyPr>
          <a:lstStyle/>
          <a:p>
            <a:pPr lvl="0" rtl="0">
              <a:spcBef>
                <a:spcPts val="0"/>
              </a:spcBef>
              <a:buNone/>
            </a:pPr>
            <a:r>
              <a:rPr lang="en-US" sz="3000">
                <a:solidFill>
                  <a:schemeClr val="dk1"/>
                </a:solidFill>
                <a:latin typeface="Gloria Hallelujah"/>
                <a:ea typeface="Gloria Hallelujah"/>
                <a:cs typeface="Gloria Hallelujah"/>
                <a:sym typeface="Gloria Hallelujah"/>
              </a:rPr>
              <a:t>Check the statements that are </a:t>
            </a:r>
            <a:r>
              <a:rPr lang="en-US" sz="3000" b="1">
                <a:solidFill>
                  <a:srgbClr val="6B9462"/>
                </a:solidFill>
                <a:latin typeface="Gloria Hallelujah"/>
                <a:ea typeface="Gloria Hallelujah"/>
                <a:cs typeface="Gloria Hallelujah"/>
                <a:sym typeface="Gloria Hallelujah"/>
              </a:rPr>
              <a:t>True</a:t>
            </a:r>
            <a:r>
              <a:rPr lang="en-US" sz="3000">
                <a:solidFill>
                  <a:schemeClr val="dk1"/>
                </a:solidFill>
                <a:latin typeface="Gloria Hallelujah"/>
                <a:ea typeface="Gloria Hallelujah"/>
                <a:cs typeface="Gloria Hallelujah"/>
                <a:sym typeface="Gloria Hallelujah"/>
              </a:rPr>
              <a:t>:</a:t>
            </a:r>
          </a:p>
        </p:txBody>
      </p:sp>
      <p:sp>
        <p:nvSpPr>
          <p:cNvPr id="310" name="Shape 310"/>
          <p:cNvSpPr/>
          <p:nvPr/>
        </p:nvSpPr>
        <p:spPr>
          <a:xfrm>
            <a:off x="764937" y="2913094"/>
            <a:ext cx="650700" cy="650700"/>
          </a:xfrm>
          <a:prstGeom prst="rect">
            <a:avLst/>
          </a:prstGeom>
          <a:noFill/>
          <a:ln w="38100" cap="flat" cmpd="sng">
            <a:solidFill>
              <a:srgbClr val="00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311" name="Shape 311"/>
          <p:cNvSpPr/>
          <p:nvPr/>
        </p:nvSpPr>
        <p:spPr>
          <a:xfrm>
            <a:off x="764937" y="3815444"/>
            <a:ext cx="650700" cy="650700"/>
          </a:xfrm>
          <a:prstGeom prst="rect">
            <a:avLst/>
          </a:prstGeom>
          <a:noFill/>
          <a:ln w="38100" cap="flat" cmpd="sng">
            <a:solidFill>
              <a:srgbClr val="00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312" name="Shape 312"/>
          <p:cNvSpPr/>
          <p:nvPr/>
        </p:nvSpPr>
        <p:spPr>
          <a:xfrm>
            <a:off x="764937" y="4717794"/>
            <a:ext cx="650700" cy="650700"/>
          </a:xfrm>
          <a:prstGeom prst="rect">
            <a:avLst/>
          </a:prstGeom>
          <a:noFill/>
          <a:ln w="38100" cap="flat" cmpd="sng">
            <a:solidFill>
              <a:srgbClr val="00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313" name="Shape 313"/>
          <p:cNvSpPr/>
          <p:nvPr/>
        </p:nvSpPr>
        <p:spPr>
          <a:xfrm>
            <a:off x="764937" y="5557243"/>
            <a:ext cx="650700" cy="650700"/>
          </a:xfrm>
          <a:prstGeom prst="rect">
            <a:avLst/>
          </a:prstGeom>
          <a:noFill/>
          <a:ln w="38100" cap="flat" cmpd="sng">
            <a:solidFill>
              <a:srgbClr val="00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Tree>
  </p:cSld>
  <p:clrMapOvr>
    <a:masterClrMapping/>
  </p:clrMapOvr>
  <p:transition spd="slow">
    <p:cut/>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04C2C0-D6AC-65A2-6869-E480815DEDE4}"/>
              </a:ext>
            </a:extLst>
          </p:cNvPr>
          <p:cNvSpPr>
            <a:spLocks noGrp="1"/>
          </p:cNvSpPr>
          <p:nvPr>
            <p:ph type="title"/>
          </p:nvPr>
        </p:nvSpPr>
        <p:spPr/>
        <p:txBody>
          <a:bodyPr/>
          <a:lstStyle/>
          <a:p>
            <a:r>
              <a:rPr lang="en-TR" dirty="0"/>
              <a:t>Semantic Security</a:t>
            </a:r>
          </a:p>
        </p:txBody>
      </p:sp>
      <p:sp>
        <p:nvSpPr>
          <p:cNvPr id="3" name="Text Placeholder 2">
            <a:extLst>
              <a:ext uri="{FF2B5EF4-FFF2-40B4-BE49-F238E27FC236}">
                <a16:creationId xmlns:a16="http://schemas.microsoft.com/office/drawing/2014/main" id="{F2F11920-D33C-80C1-8E8D-BDBB4915DE8C}"/>
              </a:ext>
            </a:extLst>
          </p:cNvPr>
          <p:cNvSpPr>
            <a:spLocks noGrp="1"/>
          </p:cNvSpPr>
          <p:nvPr>
            <p:ph type="body" idx="1"/>
          </p:nvPr>
        </p:nvSpPr>
        <p:spPr>
          <a:xfrm>
            <a:off x="812240" y="1371600"/>
            <a:ext cx="10968279" cy="4904699"/>
          </a:xfrm>
        </p:spPr>
        <p:txBody>
          <a:bodyPr/>
          <a:lstStyle/>
          <a:p>
            <a:pPr marL="190500" indent="0">
              <a:buNone/>
            </a:pPr>
            <a:r>
              <a:rPr lang="en-US" sz="2000" dirty="0"/>
              <a:t>A semantically secure cryptosystem is one where only negligible information about the plaintext can be feasibly extracted from the ciphertext. Specifically, any probabilistic, polynomial-time algorithm (PPTA) that is given the ciphertext of a certain message m (taken from any distribution of messages), and the message's length, cannot determine any partial information on the message with probability non-negligibly higher than all other PPTA's that only have access to the message length (and not the ciphertext). This concept is the computational complexity analogue to Shannon's concept of </a:t>
            </a:r>
            <a:r>
              <a:rPr lang="en-US" sz="2000" b="1" dirty="0"/>
              <a:t>perfect secrecy. Perfect secrecy </a:t>
            </a:r>
            <a:r>
              <a:rPr lang="en-US" sz="2000" dirty="0"/>
              <a:t>means that the ciphertext reveals no information at all about the plaintext, whereas semantic security implies that any information revealed cannot be feasibly extracted. </a:t>
            </a:r>
            <a:endParaRPr lang="en-TR" sz="2000" dirty="0"/>
          </a:p>
        </p:txBody>
      </p:sp>
    </p:spTree>
    <p:extLst>
      <p:ext uri="{BB962C8B-B14F-4D97-AF65-F5344CB8AC3E}">
        <p14:creationId xmlns:p14="http://schemas.microsoft.com/office/powerpoint/2010/main" val="236128730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076D20-90F8-89AE-5178-AA4A5C62EA08}"/>
              </a:ext>
            </a:extLst>
          </p:cNvPr>
          <p:cNvSpPr>
            <a:spLocks noGrp="1"/>
          </p:cNvSpPr>
          <p:nvPr>
            <p:ph type="title"/>
          </p:nvPr>
        </p:nvSpPr>
        <p:spPr/>
        <p:txBody>
          <a:bodyPr/>
          <a:lstStyle/>
          <a:p>
            <a:pPr>
              <a:buNone/>
            </a:pPr>
            <a:r>
              <a:rPr lang="en-TR" dirty="0"/>
              <a:t>CPA (Chosen Plaintext Attack)</a:t>
            </a:r>
          </a:p>
        </p:txBody>
      </p:sp>
      <p:pic>
        <p:nvPicPr>
          <p:cNvPr id="7" name="Picture 6">
            <a:extLst>
              <a:ext uri="{FF2B5EF4-FFF2-40B4-BE49-F238E27FC236}">
                <a16:creationId xmlns:a16="http://schemas.microsoft.com/office/drawing/2014/main" id="{EBB4AB90-1ACB-A163-5652-922D09C0DE3A}"/>
              </a:ext>
            </a:extLst>
          </p:cNvPr>
          <p:cNvPicPr>
            <a:picLocks noChangeAspect="1"/>
          </p:cNvPicPr>
          <p:nvPr/>
        </p:nvPicPr>
        <p:blipFill>
          <a:blip r:embed="rId3"/>
          <a:stretch>
            <a:fillRect/>
          </a:stretch>
        </p:blipFill>
        <p:spPr>
          <a:xfrm>
            <a:off x="492775" y="1676401"/>
            <a:ext cx="11731352" cy="4434840"/>
          </a:xfrm>
          <a:prstGeom prst="rect">
            <a:avLst/>
          </a:prstGeom>
        </p:spPr>
      </p:pic>
    </p:spTree>
    <p:extLst>
      <p:ext uri="{BB962C8B-B14F-4D97-AF65-F5344CB8AC3E}">
        <p14:creationId xmlns:p14="http://schemas.microsoft.com/office/powerpoint/2010/main" val="12744362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F8B99A-016E-B368-006D-6C020AB27231}"/>
              </a:ext>
            </a:extLst>
          </p:cNvPr>
          <p:cNvSpPr>
            <a:spLocks noGrp="1"/>
          </p:cNvSpPr>
          <p:nvPr>
            <p:ph type="title"/>
          </p:nvPr>
        </p:nvSpPr>
        <p:spPr/>
        <p:txBody>
          <a:bodyPr/>
          <a:lstStyle/>
          <a:p>
            <a:r>
              <a:rPr lang="en-TR" dirty="0"/>
              <a:t>PKE</a:t>
            </a:r>
          </a:p>
        </p:txBody>
      </p:sp>
      <p:sp>
        <p:nvSpPr>
          <p:cNvPr id="3" name="Text Placeholder 2">
            <a:extLst>
              <a:ext uri="{FF2B5EF4-FFF2-40B4-BE49-F238E27FC236}">
                <a16:creationId xmlns:a16="http://schemas.microsoft.com/office/drawing/2014/main" id="{78D28947-6AA9-D3FD-DD52-4110F234DC03}"/>
              </a:ext>
            </a:extLst>
          </p:cNvPr>
          <p:cNvSpPr>
            <a:spLocks noGrp="1"/>
          </p:cNvSpPr>
          <p:nvPr>
            <p:ph type="body" idx="1"/>
          </p:nvPr>
        </p:nvSpPr>
        <p:spPr/>
        <p:txBody>
          <a:bodyPr/>
          <a:lstStyle/>
          <a:p>
            <a:pPr marL="190500" indent="0">
              <a:buNone/>
            </a:pPr>
            <a:r>
              <a:rPr lang="en-TR" dirty="0"/>
              <a:t>We use many mathematical background in PKE shemes.</a:t>
            </a:r>
          </a:p>
          <a:p>
            <a:r>
              <a:rPr lang="en-TR" dirty="0"/>
              <a:t>Modular arithmetic</a:t>
            </a:r>
          </a:p>
          <a:p>
            <a:r>
              <a:rPr lang="en-TR" dirty="0"/>
              <a:t>Factroring</a:t>
            </a:r>
          </a:p>
          <a:p>
            <a:r>
              <a:rPr lang="en-TR" dirty="0"/>
              <a:t>Prime Numbers</a:t>
            </a:r>
          </a:p>
          <a:p>
            <a:r>
              <a:rPr lang="en-TR" dirty="0"/>
              <a:t>Logartihm</a:t>
            </a:r>
          </a:p>
          <a:p>
            <a:r>
              <a:rPr lang="en-TR" dirty="0"/>
              <a:t> Groups, Fields, Rings</a:t>
            </a:r>
          </a:p>
          <a:p>
            <a:r>
              <a:rPr lang="en-TR" dirty="0"/>
              <a:t>Lattice, elliptic curves etc. </a:t>
            </a:r>
          </a:p>
          <a:p>
            <a:pPr marL="190500" indent="0">
              <a:buNone/>
            </a:pPr>
            <a:endParaRPr lang="en-TR" dirty="0"/>
          </a:p>
        </p:txBody>
      </p:sp>
      <p:pic>
        <p:nvPicPr>
          <p:cNvPr id="3076" name="Picture 4" descr="Math-confused-meme GIFs - Get the best GIF on GIPHY">
            <a:extLst>
              <a:ext uri="{FF2B5EF4-FFF2-40B4-BE49-F238E27FC236}">
                <a16:creationId xmlns:a16="http://schemas.microsoft.com/office/drawing/2014/main" id="{1136E282-0F61-4AD0-EAFD-88603FE700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51872" y="2085189"/>
            <a:ext cx="3653862" cy="2334412"/>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Mathematics GIFs - Get the best GIF on GIPHY">
            <a:extLst>
              <a:ext uri="{FF2B5EF4-FFF2-40B4-BE49-F238E27FC236}">
                <a16:creationId xmlns:a16="http://schemas.microsoft.com/office/drawing/2014/main" id="{CC42A6D8-FA02-9CCA-3E40-F737B1CC6E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51872" y="4589327"/>
            <a:ext cx="3653862" cy="20400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700328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89F5DE-A5F7-EBA0-75A6-1B3B4EBB04E6}"/>
              </a:ext>
            </a:extLst>
          </p:cNvPr>
          <p:cNvSpPr>
            <a:spLocks noGrp="1"/>
          </p:cNvSpPr>
          <p:nvPr>
            <p:ph type="title"/>
          </p:nvPr>
        </p:nvSpPr>
        <p:spPr>
          <a:xfrm>
            <a:off x="0" y="228600"/>
            <a:ext cx="11175441" cy="1143000"/>
          </a:xfrm>
        </p:spPr>
        <p:txBody>
          <a:bodyPr/>
          <a:lstStyle/>
          <a:p>
            <a:r>
              <a:rPr lang="en-TR" dirty="0"/>
              <a:t>CPA (Chosen Plaintext Attack) Security= IND-CPA</a:t>
            </a:r>
          </a:p>
        </p:txBody>
      </p:sp>
      <p:pic>
        <p:nvPicPr>
          <p:cNvPr id="4" name="Picture 3">
            <a:extLst>
              <a:ext uri="{FF2B5EF4-FFF2-40B4-BE49-F238E27FC236}">
                <a16:creationId xmlns:a16="http://schemas.microsoft.com/office/drawing/2014/main" id="{5FACABCE-2CAA-B55E-16BA-74D41AE8D77F}"/>
              </a:ext>
            </a:extLst>
          </p:cNvPr>
          <p:cNvPicPr>
            <a:picLocks noChangeAspect="1"/>
          </p:cNvPicPr>
          <p:nvPr/>
        </p:nvPicPr>
        <p:blipFill>
          <a:blip r:embed="rId2"/>
          <a:stretch>
            <a:fillRect/>
          </a:stretch>
        </p:blipFill>
        <p:spPr>
          <a:xfrm>
            <a:off x="1367563" y="1639570"/>
            <a:ext cx="9456873" cy="4608830"/>
          </a:xfrm>
          <a:prstGeom prst="rect">
            <a:avLst/>
          </a:prstGeom>
        </p:spPr>
      </p:pic>
    </p:spTree>
    <p:extLst>
      <p:ext uri="{BB962C8B-B14F-4D97-AF65-F5344CB8AC3E}">
        <p14:creationId xmlns:p14="http://schemas.microsoft.com/office/powerpoint/2010/main" val="217464408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2E4D57-1A45-35EC-1CD1-E5F8B6A84D7F}"/>
              </a:ext>
            </a:extLst>
          </p:cNvPr>
          <p:cNvSpPr>
            <a:spLocks noGrp="1"/>
          </p:cNvSpPr>
          <p:nvPr>
            <p:ph type="title"/>
          </p:nvPr>
        </p:nvSpPr>
        <p:spPr/>
        <p:txBody>
          <a:bodyPr/>
          <a:lstStyle/>
          <a:p>
            <a:r>
              <a:rPr lang="en-TR" dirty="0"/>
              <a:t>CCA1-2 (Chosen Ciphertext-1-2 Attack)</a:t>
            </a:r>
          </a:p>
        </p:txBody>
      </p:sp>
      <p:pic>
        <p:nvPicPr>
          <p:cNvPr id="5" name="Picture 4">
            <a:extLst>
              <a:ext uri="{FF2B5EF4-FFF2-40B4-BE49-F238E27FC236}">
                <a16:creationId xmlns:a16="http://schemas.microsoft.com/office/drawing/2014/main" id="{8744788D-7829-AAE1-5AE6-CCD8C32B00CD}"/>
              </a:ext>
            </a:extLst>
          </p:cNvPr>
          <p:cNvPicPr>
            <a:picLocks noChangeAspect="1"/>
          </p:cNvPicPr>
          <p:nvPr/>
        </p:nvPicPr>
        <p:blipFill>
          <a:blip r:embed="rId2"/>
          <a:stretch>
            <a:fillRect/>
          </a:stretch>
        </p:blipFill>
        <p:spPr>
          <a:xfrm>
            <a:off x="812241" y="1668518"/>
            <a:ext cx="11089627" cy="4762761"/>
          </a:xfrm>
          <a:prstGeom prst="rect">
            <a:avLst/>
          </a:prstGeom>
        </p:spPr>
      </p:pic>
    </p:spTree>
    <p:extLst>
      <p:ext uri="{BB962C8B-B14F-4D97-AF65-F5344CB8AC3E}">
        <p14:creationId xmlns:p14="http://schemas.microsoft.com/office/powerpoint/2010/main" val="212901184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CA6709-E2E0-110E-AEC7-DB9BDFCFF489}"/>
              </a:ext>
            </a:extLst>
          </p:cNvPr>
          <p:cNvSpPr>
            <a:spLocks noGrp="1"/>
          </p:cNvSpPr>
          <p:nvPr>
            <p:ph type="title"/>
          </p:nvPr>
        </p:nvSpPr>
        <p:spPr/>
        <p:txBody>
          <a:bodyPr/>
          <a:lstStyle/>
          <a:p>
            <a:r>
              <a:rPr lang="en-TR" dirty="0"/>
              <a:t>Authenticated Encryption</a:t>
            </a:r>
          </a:p>
        </p:txBody>
      </p:sp>
      <p:sp>
        <p:nvSpPr>
          <p:cNvPr id="3" name="Text Placeholder 2">
            <a:extLst>
              <a:ext uri="{FF2B5EF4-FFF2-40B4-BE49-F238E27FC236}">
                <a16:creationId xmlns:a16="http://schemas.microsoft.com/office/drawing/2014/main" id="{DAF20BE5-71FF-E851-9D32-409073B990AD}"/>
              </a:ext>
            </a:extLst>
          </p:cNvPr>
          <p:cNvSpPr>
            <a:spLocks noGrp="1"/>
          </p:cNvSpPr>
          <p:nvPr>
            <p:ph type="body" idx="1"/>
          </p:nvPr>
        </p:nvSpPr>
        <p:spPr/>
        <p:txBody>
          <a:bodyPr/>
          <a:lstStyle/>
          <a:p>
            <a:pPr marL="0" indent="0">
              <a:lnSpc>
                <a:spcPct val="100000"/>
              </a:lnSpc>
              <a:buNone/>
            </a:pPr>
            <a:r>
              <a:rPr lang="en-US" dirty="0"/>
              <a:t>Def:   cipher  (E,D)  provides </a:t>
            </a:r>
            <a:r>
              <a:rPr lang="en-US" b="1" u="sng" dirty="0"/>
              <a:t>authenticated encryption</a:t>
            </a:r>
            <a:r>
              <a:rPr lang="en-US" b="1" dirty="0"/>
              <a:t> (AE)</a:t>
            </a:r>
            <a:r>
              <a:rPr lang="en-US" dirty="0"/>
              <a:t> if it is</a:t>
            </a:r>
          </a:p>
          <a:p>
            <a:pPr marL="0" indent="0">
              <a:lnSpc>
                <a:spcPct val="100000"/>
              </a:lnSpc>
              <a:buNone/>
            </a:pPr>
            <a:r>
              <a:rPr lang="en-US" dirty="0"/>
              <a:t>	(1)   semantically secure under CPA, and</a:t>
            </a:r>
          </a:p>
          <a:p>
            <a:pPr marL="0" indent="0">
              <a:lnSpc>
                <a:spcPct val="100000"/>
              </a:lnSpc>
              <a:buNone/>
            </a:pPr>
            <a:r>
              <a:rPr lang="en-US" dirty="0"/>
              <a:t>	(2)   has ciphertext integrity</a:t>
            </a:r>
          </a:p>
          <a:p>
            <a:pPr marL="190500" indent="0">
              <a:buNone/>
            </a:pPr>
            <a:endParaRPr lang="en-TR" dirty="0"/>
          </a:p>
        </p:txBody>
      </p:sp>
      <p:pic>
        <p:nvPicPr>
          <p:cNvPr id="1026" name="Picture 2" descr="2: Authenticated encryption | Download Scientific Diagram">
            <a:extLst>
              <a:ext uri="{FF2B5EF4-FFF2-40B4-BE49-F238E27FC236}">
                <a16:creationId xmlns:a16="http://schemas.microsoft.com/office/drawing/2014/main" id="{78B5291B-8939-A05D-E43D-8A5C4148CA0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8500" y="3429000"/>
            <a:ext cx="10795000" cy="3454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318838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cxnSp>
        <p:nvCxnSpPr>
          <p:cNvPr id="319" name="Shape 319"/>
          <p:cNvCxnSpPr/>
          <p:nvPr/>
        </p:nvCxnSpPr>
        <p:spPr>
          <a:xfrm>
            <a:off x="864250" y="2290175"/>
            <a:ext cx="10124100" cy="0"/>
          </a:xfrm>
          <a:prstGeom prst="straightConnector1">
            <a:avLst/>
          </a:prstGeom>
          <a:noFill/>
          <a:ln w="38100" cap="flat" cmpd="sng">
            <a:solidFill>
              <a:srgbClr val="000000"/>
            </a:solidFill>
            <a:prstDash val="solid"/>
            <a:round/>
            <a:headEnd type="none" w="lg" len="lg"/>
            <a:tailEnd type="none" w="lg" len="lg"/>
          </a:ln>
        </p:spPr>
      </p:cxnSp>
      <p:cxnSp>
        <p:nvCxnSpPr>
          <p:cNvPr id="320" name="Shape 320"/>
          <p:cNvCxnSpPr/>
          <p:nvPr/>
        </p:nvCxnSpPr>
        <p:spPr>
          <a:xfrm>
            <a:off x="883900" y="6095350"/>
            <a:ext cx="10124100" cy="0"/>
          </a:xfrm>
          <a:prstGeom prst="straightConnector1">
            <a:avLst/>
          </a:prstGeom>
          <a:noFill/>
          <a:ln w="38100" cap="flat" cmpd="sng">
            <a:solidFill>
              <a:srgbClr val="000000"/>
            </a:solidFill>
            <a:prstDash val="solid"/>
            <a:round/>
            <a:headEnd type="none" w="lg" len="lg"/>
            <a:tailEnd type="none" w="lg" len="lg"/>
          </a:ln>
        </p:spPr>
      </p:cxnSp>
      <p:sp>
        <p:nvSpPr>
          <p:cNvPr id="321" name="Shape 321"/>
          <p:cNvSpPr txBox="1"/>
          <p:nvPr/>
        </p:nvSpPr>
        <p:spPr>
          <a:xfrm>
            <a:off x="944883" y="596226"/>
            <a:ext cx="10363200" cy="1143000"/>
          </a:xfrm>
          <a:prstGeom prst="rect">
            <a:avLst/>
          </a:prstGeom>
          <a:noFill/>
          <a:ln>
            <a:noFill/>
          </a:ln>
        </p:spPr>
        <p:txBody>
          <a:bodyPr lIns="117825" tIns="117825" rIns="117825" bIns="117825" anchor="ctr" anchorCtr="0">
            <a:noAutofit/>
          </a:bodyPr>
          <a:lstStyle/>
          <a:p>
            <a:pPr lvl="0" rtl="0">
              <a:lnSpc>
                <a:spcPct val="150000"/>
              </a:lnSpc>
              <a:spcBef>
                <a:spcPts val="0"/>
              </a:spcBef>
              <a:buNone/>
            </a:pPr>
            <a:r>
              <a:rPr lang="en-US" sz="4800" b="1">
                <a:solidFill>
                  <a:srgbClr val="9B37AA"/>
                </a:solidFill>
                <a:latin typeface="Questrial"/>
                <a:ea typeface="Questrial"/>
                <a:cs typeface="Questrial"/>
                <a:sym typeface="Questrial"/>
              </a:rPr>
              <a:t>Public Key Algorithms</a:t>
            </a:r>
          </a:p>
        </p:txBody>
      </p:sp>
      <p:sp>
        <p:nvSpPr>
          <p:cNvPr id="322" name="Shape 322"/>
          <p:cNvSpPr txBox="1"/>
          <p:nvPr/>
        </p:nvSpPr>
        <p:spPr>
          <a:xfrm>
            <a:off x="878043" y="807586"/>
            <a:ext cx="6616499" cy="2000100"/>
          </a:xfrm>
          <a:prstGeom prst="rect">
            <a:avLst/>
          </a:prstGeom>
          <a:noFill/>
          <a:ln>
            <a:noFill/>
          </a:ln>
        </p:spPr>
        <p:txBody>
          <a:bodyPr lIns="60950" tIns="60950" rIns="60950" bIns="60950" anchor="ctr" anchorCtr="0">
            <a:noAutofit/>
          </a:bodyPr>
          <a:lstStyle/>
          <a:p>
            <a:pPr lvl="0" rtl="0">
              <a:lnSpc>
                <a:spcPct val="150000"/>
              </a:lnSpc>
              <a:spcBef>
                <a:spcPts val="0"/>
              </a:spcBef>
              <a:buNone/>
            </a:pPr>
            <a:r>
              <a:rPr lang="en-US" sz="4000" b="1">
                <a:solidFill>
                  <a:srgbClr val="000000"/>
                </a:solidFill>
                <a:latin typeface="Questrial"/>
                <a:ea typeface="Questrial"/>
                <a:cs typeface="Questrial"/>
                <a:sym typeface="Questrial"/>
              </a:rPr>
              <a:t> Lesson Summary</a:t>
            </a:r>
          </a:p>
        </p:txBody>
      </p:sp>
      <p:sp>
        <p:nvSpPr>
          <p:cNvPr id="323" name="Shape 323"/>
          <p:cNvSpPr txBox="1"/>
          <p:nvPr/>
        </p:nvSpPr>
        <p:spPr>
          <a:xfrm>
            <a:off x="993825" y="2577950"/>
            <a:ext cx="10142070" cy="3798787"/>
          </a:xfrm>
          <a:prstGeom prst="rect">
            <a:avLst/>
          </a:prstGeom>
          <a:noFill/>
          <a:ln>
            <a:noFill/>
          </a:ln>
        </p:spPr>
        <p:txBody>
          <a:bodyPr lIns="117825" tIns="117825" rIns="117825" bIns="117825" anchor="t" anchorCtr="0">
            <a:noAutofit/>
          </a:bodyPr>
          <a:lstStyle/>
          <a:p>
            <a:pPr marL="457200" lvl="0" indent="-381000" rtl="0">
              <a:spcBef>
                <a:spcPts val="0"/>
              </a:spcBef>
              <a:buClr>
                <a:srgbClr val="6B9462"/>
              </a:buClr>
              <a:buSzPct val="100000"/>
              <a:buFont typeface="Questrial"/>
              <a:buChar char="●"/>
            </a:pPr>
            <a:r>
              <a:rPr lang="en-US" sz="2400" b="1">
                <a:solidFill>
                  <a:srgbClr val="6B9462"/>
                </a:solidFill>
                <a:latin typeface="Questrial"/>
                <a:ea typeface="Questrial"/>
                <a:cs typeface="Questrial"/>
                <a:sym typeface="Questrial"/>
              </a:rPr>
              <a:t>Modular arithmetic the foundations of several public key algorithms</a:t>
            </a:r>
            <a:endParaRPr lang="tr-TR" sz="2400" b="1">
              <a:solidFill>
                <a:srgbClr val="6B9462"/>
              </a:solidFill>
              <a:latin typeface="Questrial"/>
              <a:ea typeface="Questrial"/>
              <a:cs typeface="Questrial"/>
              <a:sym typeface="Questrial"/>
            </a:endParaRPr>
          </a:p>
          <a:p>
            <a:pPr marL="457200" lvl="0" indent="-381000" rtl="0">
              <a:spcBef>
                <a:spcPts val="0"/>
              </a:spcBef>
              <a:buClr>
                <a:srgbClr val="6B9462"/>
              </a:buClr>
              <a:buSzPct val="100000"/>
              <a:buFont typeface="Questrial"/>
              <a:buChar char="●"/>
            </a:pPr>
            <a:endParaRPr lang="en-US" sz="2400" b="1">
              <a:solidFill>
                <a:srgbClr val="6B9462"/>
              </a:solidFill>
              <a:latin typeface="Questrial"/>
              <a:ea typeface="Questrial"/>
              <a:cs typeface="Questrial"/>
              <a:sym typeface="Questrial"/>
            </a:endParaRPr>
          </a:p>
          <a:p>
            <a:pPr marL="457200" lvl="0" indent="-381000" rtl="0">
              <a:spcBef>
                <a:spcPts val="0"/>
              </a:spcBef>
              <a:buClr>
                <a:srgbClr val="6B9462"/>
              </a:buClr>
              <a:buSzPct val="100000"/>
              <a:buFont typeface="Questrial"/>
              <a:buChar char="●"/>
            </a:pPr>
            <a:r>
              <a:rPr lang="en-US" sz="2400" b="1">
                <a:solidFill>
                  <a:srgbClr val="6B9462"/>
                </a:solidFill>
                <a:latin typeface="Questrial"/>
                <a:ea typeface="Questrial"/>
                <a:cs typeface="Questrial"/>
                <a:sym typeface="Questrial"/>
              </a:rPr>
              <a:t>RSA can be used for encryption and signature; its security is based on assumption that factoring a larger integer into two primes is hard</a:t>
            </a:r>
            <a:endParaRPr lang="tr-TR" sz="2400" b="1">
              <a:solidFill>
                <a:srgbClr val="6B9462"/>
              </a:solidFill>
              <a:latin typeface="Questrial"/>
              <a:ea typeface="Questrial"/>
              <a:cs typeface="Questrial"/>
              <a:sym typeface="Questrial"/>
            </a:endParaRPr>
          </a:p>
          <a:p>
            <a:pPr marL="457200" lvl="0" indent="-381000" rtl="0">
              <a:spcBef>
                <a:spcPts val="0"/>
              </a:spcBef>
              <a:buClr>
                <a:srgbClr val="6B9462"/>
              </a:buClr>
              <a:buSzPct val="100000"/>
              <a:buFont typeface="Questrial"/>
              <a:buChar char="●"/>
            </a:pPr>
            <a:endParaRPr lang="en-US" sz="2400" b="1">
              <a:solidFill>
                <a:srgbClr val="6B9462"/>
              </a:solidFill>
              <a:latin typeface="Questrial"/>
              <a:ea typeface="Questrial"/>
              <a:cs typeface="Questrial"/>
              <a:sym typeface="Questrial"/>
            </a:endParaRPr>
          </a:p>
          <a:p>
            <a:pPr marL="457200" lvl="0" indent="-381000" rtl="0">
              <a:spcBef>
                <a:spcPts val="0"/>
              </a:spcBef>
              <a:buClr>
                <a:srgbClr val="6B9462"/>
              </a:buClr>
              <a:buSzPct val="100000"/>
              <a:buFont typeface="Questrial"/>
              <a:buChar char="●"/>
            </a:pPr>
            <a:r>
              <a:rPr lang="en-US" sz="2400" b="1">
                <a:solidFill>
                  <a:srgbClr val="6B9462"/>
                </a:solidFill>
                <a:latin typeface="Questrial"/>
                <a:ea typeface="Questrial"/>
                <a:cs typeface="Questrial"/>
                <a:sym typeface="Questrial"/>
              </a:rPr>
              <a:t>Diffie-Hellman is used for key exchange, its security is based on the </a:t>
            </a:r>
            <a:r>
              <a:rPr lang="tr-TR" sz="2400" b="1" err="1">
                <a:solidFill>
                  <a:srgbClr val="6B9462"/>
                </a:solidFill>
                <a:latin typeface="Questrial"/>
                <a:ea typeface="Questrial"/>
                <a:cs typeface="Questrial"/>
                <a:sym typeface="Questrial"/>
              </a:rPr>
              <a:t>hardness</a:t>
            </a:r>
            <a:r>
              <a:rPr lang="tr-TR" sz="2400" b="1">
                <a:solidFill>
                  <a:srgbClr val="6B9462"/>
                </a:solidFill>
                <a:latin typeface="Questrial"/>
                <a:ea typeface="Questrial"/>
                <a:cs typeface="Questrial"/>
                <a:sym typeface="Questrial"/>
              </a:rPr>
              <a:t> of</a:t>
            </a:r>
            <a:r>
              <a:rPr lang="en-US" sz="2400" b="1">
                <a:solidFill>
                  <a:srgbClr val="6B9462"/>
                </a:solidFill>
                <a:latin typeface="Questrial"/>
                <a:ea typeface="Questrial"/>
                <a:cs typeface="Questrial"/>
                <a:sym typeface="Questrial"/>
              </a:rPr>
              <a:t> discrete logarithm on large numbers</a:t>
            </a:r>
          </a:p>
          <a:p>
            <a:pPr marL="914400" lvl="1" indent="-381000" rtl="0">
              <a:spcBef>
                <a:spcPts val="0"/>
              </a:spcBef>
              <a:buClr>
                <a:srgbClr val="6B9462"/>
              </a:buClr>
              <a:buSzPct val="100000"/>
              <a:buFont typeface="Questrial"/>
              <a:buChar char="o"/>
            </a:pPr>
            <a:r>
              <a:rPr lang="en-US" sz="2400" b="1">
                <a:solidFill>
                  <a:srgbClr val="6B9462"/>
                </a:solidFill>
                <a:latin typeface="Questrial"/>
                <a:ea typeface="Questrial"/>
                <a:cs typeface="Questrial"/>
                <a:sym typeface="Questrial"/>
              </a:rPr>
              <a:t>No authentication means</a:t>
            </a:r>
            <a:r>
              <a:rPr lang="tr-TR" sz="2400" b="1">
                <a:solidFill>
                  <a:srgbClr val="6B9462"/>
                </a:solidFill>
                <a:latin typeface="Questrial"/>
                <a:ea typeface="Questrial"/>
                <a:cs typeface="Questrial"/>
                <a:sym typeface="Questrial"/>
              </a:rPr>
              <a:t>,</a:t>
            </a:r>
            <a:r>
              <a:rPr lang="en-US" sz="2400" b="1">
                <a:solidFill>
                  <a:srgbClr val="6B9462"/>
                </a:solidFill>
                <a:latin typeface="Questrial"/>
                <a:ea typeface="Questrial"/>
                <a:cs typeface="Questrial"/>
                <a:sym typeface="Questrial"/>
              </a:rPr>
              <a:t> man-in-the-middle attack possible </a:t>
            </a:r>
          </a:p>
        </p:txBody>
      </p:sp>
    </p:spTree>
  </p:cSld>
  <p:clrMapOvr>
    <a:masterClrMapping/>
  </p:clrMapOvr>
  <p:transition spd="slow">
    <p:cut/>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4"/>
        <p:cNvGrpSpPr/>
        <p:nvPr/>
      </p:nvGrpSpPr>
      <p:grpSpPr>
        <a:xfrm>
          <a:off x="0" y="0"/>
          <a:ext cx="0" cy="0"/>
          <a:chOff x="0" y="0"/>
          <a:chExt cx="0" cy="0"/>
        </a:xfrm>
      </p:grpSpPr>
      <p:sp>
        <p:nvSpPr>
          <p:cNvPr id="25" name="Shape 25"/>
          <p:cNvSpPr txBox="1">
            <a:spLocks noGrp="1"/>
          </p:cNvSpPr>
          <p:nvPr>
            <p:ph type="title"/>
          </p:nvPr>
        </p:nvSpPr>
        <p:spPr>
          <a:xfrm>
            <a:off x="812241" y="228600"/>
            <a:ext cx="10363200" cy="1143000"/>
          </a:xfrm>
          <a:prstGeom prst="rect">
            <a:avLst/>
          </a:prstGeom>
        </p:spPr>
        <p:txBody>
          <a:bodyPr lIns="117825" tIns="117825" rIns="117825" bIns="117825" anchor="ctr" anchorCtr="0">
            <a:noAutofit/>
          </a:bodyPr>
          <a:lstStyle/>
          <a:p>
            <a:pPr lvl="0" rtl="0">
              <a:lnSpc>
                <a:spcPct val="100000"/>
              </a:lnSpc>
              <a:spcBef>
                <a:spcPts val="0"/>
              </a:spcBef>
              <a:buNone/>
            </a:pPr>
            <a:r>
              <a:rPr lang="en-US">
                <a:solidFill>
                  <a:srgbClr val="9B37AA"/>
                </a:solidFill>
              </a:rPr>
              <a:t>Modular Arithmetic</a:t>
            </a:r>
          </a:p>
        </p:txBody>
      </p:sp>
      <p:sp>
        <p:nvSpPr>
          <p:cNvPr id="26" name="Shape 26"/>
          <p:cNvSpPr txBox="1">
            <a:spLocks noGrp="1"/>
          </p:cNvSpPr>
          <p:nvPr>
            <p:ph type="body" idx="1"/>
          </p:nvPr>
        </p:nvSpPr>
        <p:spPr>
          <a:xfrm>
            <a:off x="4122350" y="1872350"/>
            <a:ext cx="7053000" cy="4985700"/>
          </a:xfrm>
          <a:prstGeom prst="rect">
            <a:avLst/>
          </a:prstGeom>
        </p:spPr>
        <p:txBody>
          <a:bodyPr lIns="117825" tIns="117825" rIns="117825" bIns="117825" anchor="t" anchorCtr="0">
            <a:noAutofit/>
          </a:bodyPr>
          <a:lstStyle/>
          <a:p>
            <a:pPr marL="342900" lvl="0" indent="-190500" rtl="0">
              <a:lnSpc>
                <a:spcPct val="115000"/>
              </a:lnSpc>
              <a:spcBef>
                <a:spcPts val="0"/>
              </a:spcBef>
              <a:buClr>
                <a:srgbClr val="6B9462"/>
              </a:buClr>
              <a:buSzPct val="100000"/>
              <a:buFont typeface="Gloria Hallelujah"/>
            </a:pPr>
            <a:r>
              <a:rPr lang="en-US" sz="3000" b="1" dirty="0">
                <a:solidFill>
                  <a:srgbClr val="6B9462"/>
                </a:solidFill>
              </a:rPr>
              <a:t>Public key algorithms are based on modular arithmetic</a:t>
            </a:r>
          </a:p>
          <a:p>
            <a:pPr marL="0" lvl="0" indent="0" rtl="0">
              <a:lnSpc>
                <a:spcPct val="115000"/>
              </a:lnSpc>
              <a:spcBef>
                <a:spcPts val="0"/>
              </a:spcBef>
              <a:buNone/>
            </a:pPr>
            <a:endParaRPr sz="3000" b="1" dirty="0">
              <a:solidFill>
                <a:srgbClr val="6B9462"/>
              </a:solidFill>
            </a:endParaRPr>
          </a:p>
          <a:p>
            <a:pPr marL="342900" lvl="0" indent="-190500" rtl="0">
              <a:lnSpc>
                <a:spcPct val="115000"/>
              </a:lnSpc>
              <a:spcBef>
                <a:spcPts val="640"/>
              </a:spcBef>
              <a:buClr>
                <a:schemeClr val="dk1"/>
              </a:buClr>
              <a:buSzPct val="100000"/>
              <a:buFont typeface="Gloria Hallelujah"/>
            </a:pPr>
            <a:r>
              <a:rPr lang="en-US" sz="3000" dirty="0">
                <a:solidFill>
                  <a:schemeClr val="dk1"/>
                </a:solidFill>
              </a:rPr>
              <a:t>Modular addition</a:t>
            </a:r>
          </a:p>
          <a:p>
            <a:pPr marL="342900" lvl="0" indent="-190500" rtl="0">
              <a:lnSpc>
                <a:spcPct val="115000"/>
              </a:lnSpc>
              <a:spcBef>
                <a:spcPts val="640"/>
              </a:spcBef>
              <a:buClr>
                <a:schemeClr val="dk1"/>
              </a:buClr>
              <a:buSzPct val="100000"/>
              <a:buFont typeface="Gloria Hallelujah"/>
            </a:pPr>
            <a:r>
              <a:rPr lang="en-US" sz="3000" dirty="0">
                <a:solidFill>
                  <a:schemeClr val="dk1"/>
                </a:solidFill>
              </a:rPr>
              <a:t>Modular multiplication</a:t>
            </a:r>
          </a:p>
          <a:p>
            <a:pPr marL="342900" lvl="0" indent="-190500" rtl="0">
              <a:lnSpc>
                <a:spcPct val="115000"/>
              </a:lnSpc>
              <a:spcBef>
                <a:spcPts val="640"/>
              </a:spcBef>
              <a:buClr>
                <a:schemeClr val="dk1"/>
              </a:buClr>
              <a:buSzPct val="100000"/>
              <a:buFont typeface="Gloria Hallelujah"/>
            </a:pPr>
            <a:r>
              <a:rPr lang="en-US" sz="3000" dirty="0">
                <a:solidFill>
                  <a:schemeClr val="dk1"/>
                </a:solidFill>
              </a:rPr>
              <a:t>Modular exponentiation</a:t>
            </a:r>
          </a:p>
          <a:p>
            <a:pPr lvl="0" rtl="0">
              <a:spcBef>
                <a:spcPts val="0"/>
              </a:spcBef>
              <a:buNone/>
            </a:pPr>
            <a:endParaRPr sz="3000" dirty="0"/>
          </a:p>
        </p:txBody>
      </p:sp>
      <p:pic>
        <p:nvPicPr>
          <p:cNvPr id="27" name="Shape 27"/>
          <p:cNvPicPr preferRelativeResize="0"/>
          <p:nvPr/>
        </p:nvPicPr>
        <p:blipFill>
          <a:blip r:embed="rId3">
            <a:alphaModFix/>
          </a:blip>
          <a:stretch>
            <a:fillRect/>
          </a:stretch>
        </p:blipFill>
        <p:spPr>
          <a:xfrm>
            <a:off x="470379" y="1565675"/>
            <a:ext cx="3489975" cy="4006675"/>
          </a:xfrm>
          <a:prstGeom prst="rect">
            <a:avLst/>
          </a:prstGeom>
          <a:noFill/>
          <a:ln>
            <a:noFill/>
          </a:ln>
        </p:spPr>
      </p:pic>
    </p:spTree>
  </p:cSld>
  <p:clrMapOvr>
    <a:masterClrMapping/>
  </p:clrMapOvr>
  <p:transition spd="slow">
    <p:cut/>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2"/>
        <p:cNvGrpSpPr/>
        <p:nvPr/>
      </p:nvGrpSpPr>
      <p:grpSpPr>
        <a:xfrm>
          <a:off x="0" y="0"/>
          <a:ext cx="0" cy="0"/>
          <a:chOff x="0" y="0"/>
          <a:chExt cx="0" cy="0"/>
        </a:xfrm>
      </p:grpSpPr>
      <p:sp>
        <p:nvSpPr>
          <p:cNvPr id="33" name="Shape 33"/>
          <p:cNvSpPr txBox="1">
            <a:spLocks noGrp="1"/>
          </p:cNvSpPr>
          <p:nvPr>
            <p:ph type="body" idx="1"/>
          </p:nvPr>
        </p:nvSpPr>
        <p:spPr>
          <a:xfrm>
            <a:off x="812241" y="1262750"/>
            <a:ext cx="10363200" cy="4904699"/>
          </a:xfrm>
          <a:prstGeom prst="rect">
            <a:avLst/>
          </a:prstGeom>
        </p:spPr>
        <p:txBody>
          <a:bodyPr lIns="117825" tIns="117825" rIns="117825" bIns="117825" anchor="t" anchorCtr="0">
            <a:noAutofit/>
          </a:bodyPr>
          <a:lstStyle/>
          <a:p>
            <a:pPr marL="342900" lvl="0" indent="-190500" rtl="0">
              <a:lnSpc>
                <a:spcPct val="115000"/>
              </a:lnSpc>
              <a:spcBef>
                <a:spcPts val="0"/>
              </a:spcBef>
              <a:buClr>
                <a:srgbClr val="6699FF"/>
              </a:buClr>
              <a:buSzPct val="100000"/>
              <a:buFont typeface="Gloria Hallelujah"/>
            </a:pPr>
            <a:r>
              <a:rPr lang="en-US" sz="3000" b="1">
                <a:solidFill>
                  <a:srgbClr val="6699FF"/>
                </a:solidFill>
              </a:rPr>
              <a:t>Addition modulo (MOD) </a:t>
            </a:r>
            <a:r>
              <a:rPr lang="en-US" sz="3000" b="1" i="1">
                <a:solidFill>
                  <a:srgbClr val="6699FF"/>
                </a:solidFill>
              </a:rPr>
              <a:t>M</a:t>
            </a:r>
          </a:p>
          <a:p>
            <a:pPr marL="342900" lvl="0" indent="-190500" rtl="0">
              <a:lnSpc>
                <a:spcPct val="115000"/>
              </a:lnSpc>
              <a:spcBef>
                <a:spcPts val="640"/>
              </a:spcBef>
              <a:buClr>
                <a:schemeClr val="dk1"/>
              </a:buClr>
              <a:buSzPct val="100000"/>
              <a:buFont typeface="Gloria Hallelujah"/>
            </a:pPr>
            <a:r>
              <a:rPr lang="en-US" sz="3000" b="1">
                <a:solidFill>
                  <a:srgbClr val="6B9462"/>
                </a:solidFill>
              </a:rPr>
              <a:t>Additive inverse:</a:t>
            </a:r>
            <a:r>
              <a:rPr lang="en-US" sz="3000">
                <a:solidFill>
                  <a:schemeClr val="dk1"/>
                </a:solidFill>
              </a:rPr>
              <a:t> addition MOD </a:t>
            </a:r>
            <a:r>
              <a:rPr lang="en-US" sz="3000" i="1">
                <a:solidFill>
                  <a:schemeClr val="dk1"/>
                </a:solidFill>
              </a:rPr>
              <a:t>M</a:t>
            </a:r>
            <a:r>
              <a:rPr lang="en-US" sz="3000">
                <a:solidFill>
                  <a:schemeClr val="dk1"/>
                </a:solidFill>
              </a:rPr>
              <a:t> yields 0</a:t>
            </a:r>
          </a:p>
          <a:p>
            <a:pPr marL="742950" lvl="1" indent="-152400" rtl="0">
              <a:lnSpc>
                <a:spcPct val="115000"/>
              </a:lnSpc>
              <a:spcBef>
                <a:spcPts val="560"/>
              </a:spcBef>
              <a:buClr>
                <a:schemeClr val="dk1"/>
              </a:buClr>
              <a:buSzPct val="100000"/>
              <a:buFont typeface="Gloria Hallelujah"/>
            </a:pPr>
            <a:r>
              <a:rPr lang="en-US" sz="3000">
                <a:solidFill>
                  <a:schemeClr val="dk1"/>
                </a:solidFill>
              </a:rPr>
              <a:t>E.g., M=10, for k=2, its inverse is k</a:t>
            </a:r>
            <a:r>
              <a:rPr lang="en-US" sz="3000" baseline="30000">
                <a:solidFill>
                  <a:schemeClr val="dk1"/>
                </a:solidFill>
              </a:rPr>
              <a:t>-1</a:t>
            </a:r>
            <a:r>
              <a:rPr lang="en-US" sz="3000">
                <a:solidFill>
                  <a:schemeClr val="dk1"/>
                </a:solidFill>
              </a:rPr>
              <a:t>=8 because 2+8 MOD 10 = 0</a:t>
            </a:r>
          </a:p>
          <a:p>
            <a:pPr marL="342900" lvl="0" indent="-190500" rtl="0">
              <a:lnSpc>
                <a:spcPct val="115000"/>
              </a:lnSpc>
              <a:spcBef>
                <a:spcPts val="640"/>
              </a:spcBef>
              <a:buClr>
                <a:schemeClr val="dk1"/>
              </a:buClr>
              <a:buSzPct val="100000"/>
              <a:buFont typeface="Gloria Hallelujah"/>
            </a:pPr>
            <a:r>
              <a:rPr lang="en-US" sz="3000" b="1">
                <a:solidFill>
                  <a:srgbClr val="6B9462"/>
                </a:solidFill>
              </a:rPr>
              <a:t>Reversible: </a:t>
            </a:r>
            <a:r>
              <a:rPr lang="en-US" sz="3000">
                <a:solidFill>
                  <a:schemeClr val="dk1"/>
                </a:solidFill>
              </a:rPr>
              <a:t>by adding the inverse </a:t>
            </a:r>
          </a:p>
          <a:p>
            <a:pPr marL="742950" lvl="1" indent="-152400" rtl="0">
              <a:lnSpc>
                <a:spcPct val="115000"/>
              </a:lnSpc>
              <a:spcBef>
                <a:spcPts val="560"/>
              </a:spcBef>
              <a:buClr>
                <a:schemeClr val="dk1"/>
              </a:buClr>
              <a:buSzPct val="100000"/>
              <a:buFont typeface="Gloria Hallelujah"/>
            </a:pPr>
            <a:r>
              <a:rPr lang="en-US" sz="3000">
                <a:solidFill>
                  <a:schemeClr val="dk1"/>
                </a:solidFill>
              </a:rPr>
              <a:t>Convenient for decryption</a:t>
            </a:r>
          </a:p>
          <a:p>
            <a:pPr marL="742950" lvl="1" indent="-152400" rtl="0">
              <a:lnSpc>
                <a:spcPct val="115000"/>
              </a:lnSpc>
              <a:spcBef>
                <a:spcPts val="560"/>
              </a:spcBef>
              <a:buClr>
                <a:schemeClr val="dk1"/>
              </a:buClr>
              <a:buSzPct val="100000"/>
              <a:buFont typeface="Gloria Hallelujah"/>
            </a:pPr>
            <a:r>
              <a:rPr lang="en-US" sz="3000">
                <a:solidFill>
                  <a:schemeClr val="dk1"/>
                </a:solidFill>
              </a:rPr>
              <a:t>E.g., for c = 3, p = </a:t>
            </a:r>
            <a:r>
              <a:rPr lang="en-US" sz="3000" err="1">
                <a:solidFill>
                  <a:schemeClr val="dk1"/>
                </a:solidFill>
              </a:rPr>
              <a:t>c+k</a:t>
            </a:r>
            <a:r>
              <a:rPr lang="en-US" sz="3000">
                <a:solidFill>
                  <a:schemeClr val="dk1"/>
                </a:solidFill>
              </a:rPr>
              <a:t> = 3+2 MOD 10 = 5; </a:t>
            </a:r>
          </a:p>
          <a:p>
            <a:pPr marL="742950" lvl="1" indent="-285750" rtl="0">
              <a:lnSpc>
                <a:spcPct val="115000"/>
              </a:lnSpc>
              <a:spcBef>
                <a:spcPts val="560"/>
              </a:spcBef>
              <a:buClr>
                <a:srgbClr val="6699FF"/>
              </a:buClr>
              <a:buSzPct val="25000"/>
              <a:buFont typeface="Arial"/>
              <a:buNone/>
            </a:pPr>
            <a:r>
              <a:rPr lang="en-US" sz="3000">
                <a:solidFill>
                  <a:schemeClr val="dk1"/>
                </a:solidFill>
              </a:rPr>
              <a:t>	p+k</a:t>
            </a:r>
            <a:r>
              <a:rPr lang="en-US" sz="3000" baseline="30000">
                <a:solidFill>
                  <a:schemeClr val="dk1"/>
                </a:solidFill>
              </a:rPr>
              <a:t>-1</a:t>
            </a:r>
            <a:r>
              <a:rPr lang="en-US" sz="3000">
                <a:solidFill>
                  <a:schemeClr val="dk1"/>
                </a:solidFill>
              </a:rPr>
              <a:t> = 5+8 MOD 10 = 3 = c</a:t>
            </a:r>
          </a:p>
          <a:p>
            <a:pPr>
              <a:lnSpc>
                <a:spcPct val="115000"/>
              </a:lnSpc>
              <a:spcBef>
                <a:spcPts val="0"/>
              </a:spcBef>
              <a:buNone/>
            </a:pPr>
            <a:endParaRPr sz="3000"/>
          </a:p>
        </p:txBody>
      </p:sp>
      <p:sp>
        <p:nvSpPr>
          <p:cNvPr id="34" name="Shape 34"/>
          <p:cNvSpPr txBox="1">
            <a:spLocks noGrp="1"/>
          </p:cNvSpPr>
          <p:nvPr>
            <p:ph type="title"/>
          </p:nvPr>
        </p:nvSpPr>
        <p:spPr>
          <a:xfrm>
            <a:off x="812241" y="228600"/>
            <a:ext cx="10363200" cy="1143000"/>
          </a:xfrm>
          <a:prstGeom prst="rect">
            <a:avLst/>
          </a:prstGeom>
        </p:spPr>
        <p:txBody>
          <a:bodyPr lIns="117825" tIns="117825" rIns="117825" bIns="117825" anchor="ctr" anchorCtr="0">
            <a:noAutofit/>
          </a:bodyPr>
          <a:lstStyle/>
          <a:p>
            <a:pPr lvl="0" rtl="0">
              <a:lnSpc>
                <a:spcPct val="100000"/>
              </a:lnSpc>
              <a:spcBef>
                <a:spcPts val="0"/>
              </a:spcBef>
              <a:buNone/>
            </a:pPr>
            <a:r>
              <a:rPr lang="en-US">
                <a:solidFill>
                  <a:srgbClr val="9B37AA"/>
                </a:solidFill>
              </a:rPr>
              <a:t>Modular Arithmetic</a:t>
            </a:r>
          </a:p>
        </p:txBody>
      </p:sp>
      <p:pic>
        <p:nvPicPr>
          <p:cNvPr id="35" name="Shape 35"/>
          <p:cNvPicPr preferRelativeResize="0"/>
          <p:nvPr/>
        </p:nvPicPr>
        <p:blipFill>
          <a:blip r:embed="rId3">
            <a:alphaModFix/>
          </a:blip>
          <a:stretch>
            <a:fillRect/>
          </a:stretch>
        </p:blipFill>
        <p:spPr>
          <a:xfrm>
            <a:off x="9601326" y="139050"/>
            <a:ext cx="2061099" cy="2366249"/>
          </a:xfrm>
          <a:prstGeom prst="rect">
            <a:avLst/>
          </a:prstGeom>
          <a:noFill/>
          <a:ln>
            <a:noFill/>
          </a:ln>
        </p:spPr>
      </p:pic>
    </p:spTree>
  </p:cSld>
  <p:clrMapOvr>
    <a:masterClrMapping/>
  </p:clrMapOvr>
  <p:transition spd="slow">
    <p:cut/>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0"/>
        <p:cNvGrpSpPr/>
        <p:nvPr/>
      </p:nvGrpSpPr>
      <p:grpSpPr>
        <a:xfrm>
          <a:off x="0" y="0"/>
          <a:ext cx="0" cy="0"/>
          <a:chOff x="0" y="0"/>
          <a:chExt cx="0" cy="0"/>
        </a:xfrm>
      </p:grpSpPr>
      <p:sp>
        <p:nvSpPr>
          <p:cNvPr id="41" name="Shape 41"/>
          <p:cNvSpPr txBox="1">
            <a:spLocks noGrp="1"/>
          </p:cNvSpPr>
          <p:nvPr>
            <p:ph type="title"/>
          </p:nvPr>
        </p:nvSpPr>
        <p:spPr>
          <a:xfrm>
            <a:off x="3740516" y="1045000"/>
            <a:ext cx="10363200" cy="1143000"/>
          </a:xfrm>
          <a:prstGeom prst="rect">
            <a:avLst/>
          </a:prstGeom>
        </p:spPr>
        <p:txBody>
          <a:bodyPr lIns="117825" tIns="117825" rIns="117825" bIns="117825" anchor="ctr" anchorCtr="0">
            <a:noAutofit/>
          </a:bodyPr>
          <a:lstStyle/>
          <a:p>
            <a:pPr lvl="0" algn="l" rtl="0">
              <a:spcBef>
                <a:spcPts val="0"/>
              </a:spcBef>
              <a:buNone/>
            </a:pPr>
            <a:r>
              <a:rPr lang="en-US">
                <a:solidFill>
                  <a:srgbClr val="9B37AA"/>
                </a:solidFill>
              </a:rPr>
              <a:t>Additive Inverse Quiz</a:t>
            </a:r>
          </a:p>
        </p:txBody>
      </p:sp>
      <p:sp>
        <p:nvSpPr>
          <p:cNvPr id="42" name="Shape 42"/>
          <p:cNvSpPr txBox="1">
            <a:spLocks noGrp="1"/>
          </p:cNvSpPr>
          <p:nvPr>
            <p:ph type="body" idx="1"/>
          </p:nvPr>
        </p:nvSpPr>
        <p:spPr>
          <a:xfrm>
            <a:off x="1838075" y="2786800"/>
            <a:ext cx="8364300" cy="1001399"/>
          </a:xfrm>
          <a:prstGeom prst="rect">
            <a:avLst/>
          </a:prstGeom>
        </p:spPr>
        <p:txBody>
          <a:bodyPr lIns="117825" tIns="117825" rIns="117825" bIns="117825" anchor="t" anchorCtr="0">
            <a:noAutofit/>
          </a:bodyPr>
          <a:lstStyle/>
          <a:p>
            <a:pPr marL="0" lvl="0" indent="0" rtl="0">
              <a:lnSpc>
                <a:spcPct val="100000"/>
              </a:lnSpc>
              <a:spcBef>
                <a:spcPts val="0"/>
              </a:spcBef>
              <a:buClr>
                <a:schemeClr val="dk1"/>
              </a:buClr>
              <a:buSzPct val="36666"/>
              <a:buFont typeface="Arial"/>
              <a:buNone/>
            </a:pPr>
            <a:r>
              <a:rPr lang="en-US" sz="3000">
                <a:solidFill>
                  <a:schemeClr val="dk1"/>
                </a:solidFill>
              </a:rPr>
              <a:t>What is the additive inverse of 8 MOD 20?</a:t>
            </a:r>
          </a:p>
          <a:p>
            <a:pPr marL="0" lvl="0" indent="0" rtl="0">
              <a:lnSpc>
                <a:spcPct val="100000"/>
              </a:lnSpc>
              <a:spcBef>
                <a:spcPts val="0"/>
              </a:spcBef>
              <a:buClr>
                <a:schemeClr val="dk1"/>
              </a:buClr>
              <a:buFont typeface="Arial"/>
              <a:buNone/>
            </a:pPr>
            <a:endParaRPr sz="3000">
              <a:solidFill>
                <a:schemeClr val="dk1"/>
              </a:solidFill>
            </a:endParaRPr>
          </a:p>
          <a:p>
            <a:pPr marL="0" lvl="0" indent="0" rtl="0">
              <a:lnSpc>
                <a:spcPct val="100000"/>
              </a:lnSpc>
              <a:spcBef>
                <a:spcPts val="0"/>
              </a:spcBef>
              <a:buClr>
                <a:schemeClr val="dk1"/>
              </a:buClr>
              <a:buFont typeface="Arial"/>
              <a:buNone/>
            </a:pPr>
            <a:endParaRPr sz="3000">
              <a:solidFill>
                <a:schemeClr val="dk1"/>
              </a:solidFill>
            </a:endParaRPr>
          </a:p>
          <a:p>
            <a:pPr marL="0" lvl="0" indent="0" rtl="0">
              <a:lnSpc>
                <a:spcPct val="100000"/>
              </a:lnSpc>
              <a:spcBef>
                <a:spcPts val="0"/>
              </a:spcBef>
              <a:buClr>
                <a:schemeClr val="dk1"/>
              </a:buClr>
              <a:buFont typeface="Arial"/>
              <a:buNone/>
            </a:pPr>
            <a:endParaRPr sz="3000">
              <a:solidFill>
                <a:schemeClr val="dk1"/>
              </a:solidFill>
            </a:endParaRPr>
          </a:p>
          <a:p>
            <a:pPr marL="0" lvl="0" indent="0" rtl="0">
              <a:lnSpc>
                <a:spcPct val="100000"/>
              </a:lnSpc>
              <a:spcBef>
                <a:spcPts val="0"/>
              </a:spcBef>
              <a:buClr>
                <a:schemeClr val="dk1"/>
              </a:buClr>
              <a:buFont typeface="Arial"/>
              <a:buNone/>
            </a:pPr>
            <a:endParaRPr sz="3000">
              <a:solidFill>
                <a:schemeClr val="dk1"/>
              </a:solidFill>
            </a:endParaRPr>
          </a:p>
          <a:p>
            <a:pPr lvl="0" rtl="0">
              <a:spcBef>
                <a:spcPts val="0"/>
              </a:spcBef>
              <a:buNone/>
            </a:pPr>
            <a:endParaRPr sz="3000"/>
          </a:p>
        </p:txBody>
      </p:sp>
      <p:pic>
        <p:nvPicPr>
          <p:cNvPr id="43" name="Shape 43"/>
          <p:cNvPicPr preferRelativeResize="0"/>
          <p:nvPr/>
        </p:nvPicPr>
        <p:blipFill>
          <a:blip r:embed="rId3">
            <a:alphaModFix/>
          </a:blip>
          <a:stretch>
            <a:fillRect/>
          </a:stretch>
        </p:blipFill>
        <p:spPr>
          <a:xfrm>
            <a:off x="1779396" y="598696"/>
            <a:ext cx="1617449" cy="1785496"/>
          </a:xfrm>
          <a:prstGeom prst="rect">
            <a:avLst/>
          </a:prstGeom>
          <a:noFill/>
          <a:ln>
            <a:noFill/>
          </a:ln>
        </p:spPr>
      </p:pic>
      <p:sp>
        <p:nvSpPr>
          <p:cNvPr id="44" name="Shape 44"/>
          <p:cNvSpPr txBox="1"/>
          <p:nvPr/>
        </p:nvSpPr>
        <p:spPr>
          <a:xfrm>
            <a:off x="2422025" y="3494250"/>
            <a:ext cx="7140900" cy="1839600"/>
          </a:xfrm>
          <a:prstGeom prst="rect">
            <a:avLst/>
          </a:prstGeom>
          <a:noFill/>
          <a:ln>
            <a:noFill/>
          </a:ln>
        </p:spPr>
        <p:txBody>
          <a:bodyPr lIns="91425" tIns="91425" rIns="91425" bIns="91425" anchor="ctr" anchorCtr="0">
            <a:noAutofit/>
          </a:bodyPr>
          <a:lstStyle/>
          <a:p>
            <a:pPr lvl="0" rtl="0">
              <a:spcBef>
                <a:spcPts val="0"/>
              </a:spcBef>
              <a:buNone/>
            </a:pPr>
            <a:r>
              <a:rPr lang="en-US" sz="3000" b="1">
                <a:solidFill>
                  <a:srgbClr val="6699FF"/>
                </a:solidFill>
                <a:latin typeface="Gloria Hallelujah"/>
                <a:ea typeface="Gloria Hallelujah"/>
                <a:cs typeface="Gloria Hallelujah"/>
                <a:sym typeface="Gloria Hallelujah"/>
              </a:rPr>
              <a:t>Enter an answer in the textbox:</a:t>
            </a:r>
          </a:p>
        </p:txBody>
      </p:sp>
      <p:sp>
        <p:nvSpPr>
          <p:cNvPr id="45" name="Shape 45"/>
          <p:cNvSpPr/>
          <p:nvPr/>
        </p:nvSpPr>
        <p:spPr>
          <a:xfrm>
            <a:off x="2477525" y="4921625"/>
            <a:ext cx="4663499" cy="815099"/>
          </a:xfrm>
          <a:prstGeom prst="rect">
            <a:avLst/>
          </a:prstGeom>
          <a:noFill/>
          <a:ln w="38100" cap="flat" cmpd="sng">
            <a:solidFill>
              <a:srgbClr val="00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Tree>
  </p:cSld>
  <p:clrMapOvr>
    <a:masterClrMapping/>
  </p:clrMapOvr>
  <p:transition spd="slow">
    <p:cut/>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51" name="Shape 51"/>
          <p:cNvPicPr preferRelativeResize="0"/>
          <p:nvPr/>
        </p:nvPicPr>
        <p:blipFill>
          <a:blip r:embed="rId3">
            <a:alphaModFix/>
          </a:blip>
          <a:stretch>
            <a:fillRect/>
          </a:stretch>
        </p:blipFill>
        <p:spPr>
          <a:xfrm>
            <a:off x="397275" y="1486937"/>
            <a:ext cx="3746549" cy="4059174"/>
          </a:xfrm>
          <a:prstGeom prst="rect">
            <a:avLst/>
          </a:prstGeom>
          <a:noFill/>
          <a:ln>
            <a:noFill/>
          </a:ln>
        </p:spPr>
      </p:pic>
      <p:sp>
        <p:nvSpPr>
          <p:cNvPr id="52" name="Shape 52"/>
          <p:cNvSpPr txBox="1">
            <a:spLocks noGrp="1"/>
          </p:cNvSpPr>
          <p:nvPr>
            <p:ph type="title"/>
          </p:nvPr>
        </p:nvSpPr>
        <p:spPr>
          <a:xfrm>
            <a:off x="812241" y="228600"/>
            <a:ext cx="10363200" cy="1143000"/>
          </a:xfrm>
          <a:prstGeom prst="rect">
            <a:avLst/>
          </a:prstGeom>
        </p:spPr>
        <p:txBody>
          <a:bodyPr lIns="117825" tIns="117825" rIns="117825" bIns="117825" anchor="ctr" anchorCtr="0">
            <a:noAutofit/>
          </a:bodyPr>
          <a:lstStyle/>
          <a:p>
            <a:pPr lvl="0" rtl="0">
              <a:lnSpc>
                <a:spcPct val="100000"/>
              </a:lnSpc>
              <a:spcBef>
                <a:spcPts val="0"/>
              </a:spcBef>
              <a:buNone/>
            </a:pPr>
            <a:r>
              <a:rPr lang="en-US">
                <a:solidFill>
                  <a:srgbClr val="9B37AA"/>
                </a:solidFill>
              </a:rPr>
              <a:t>Modular Multiplication</a:t>
            </a:r>
          </a:p>
        </p:txBody>
      </p:sp>
      <p:sp>
        <p:nvSpPr>
          <p:cNvPr id="53" name="Shape 53"/>
          <p:cNvSpPr txBox="1">
            <a:spLocks noGrp="1"/>
          </p:cNvSpPr>
          <p:nvPr>
            <p:ph type="body" idx="1"/>
          </p:nvPr>
        </p:nvSpPr>
        <p:spPr>
          <a:xfrm>
            <a:off x="4428675" y="1371600"/>
            <a:ext cx="7439399" cy="5212200"/>
          </a:xfrm>
          <a:prstGeom prst="rect">
            <a:avLst/>
          </a:prstGeom>
        </p:spPr>
        <p:txBody>
          <a:bodyPr lIns="117825" tIns="117825" rIns="117825" bIns="117825" anchor="t" anchorCtr="0">
            <a:noAutofit/>
          </a:bodyPr>
          <a:lstStyle/>
          <a:p>
            <a:pPr marL="342900" lvl="0" indent="-200025" rtl="0">
              <a:lnSpc>
                <a:spcPct val="80000"/>
              </a:lnSpc>
              <a:spcBef>
                <a:spcPts val="0"/>
              </a:spcBef>
              <a:buClr>
                <a:srgbClr val="6699FF"/>
              </a:buClr>
              <a:buSzPct val="100000"/>
              <a:buFont typeface="Gloria Hallelujah"/>
            </a:pPr>
            <a:r>
              <a:rPr lang="en-US" sz="3000" b="1">
                <a:solidFill>
                  <a:srgbClr val="6699FF"/>
                </a:solidFill>
              </a:rPr>
              <a:t>Multiplication modulo M</a:t>
            </a:r>
          </a:p>
          <a:p>
            <a:pPr marL="0" lvl="0" indent="0" rtl="0">
              <a:lnSpc>
                <a:spcPct val="80000"/>
              </a:lnSpc>
              <a:spcBef>
                <a:spcPts val="0"/>
              </a:spcBef>
              <a:buNone/>
            </a:pPr>
            <a:endParaRPr sz="3000" b="1">
              <a:solidFill>
                <a:srgbClr val="6699FF"/>
              </a:solidFill>
            </a:endParaRPr>
          </a:p>
          <a:p>
            <a:pPr marL="342900" lvl="0" indent="-200025" rtl="0">
              <a:lnSpc>
                <a:spcPct val="80000"/>
              </a:lnSpc>
              <a:spcBef>
                <a:spcPts val="600"/>
              </a:spcBef>
              <a:buClr>
                <a:schemeClr val="dk1"/>
              </a:buClr>
              <a:buSzPct val="100000"/>
              <a:buFont typeface="Gloria Hallelujah"/>
            </a:pPr>
            <a:r>
              <a:rPr lang="en-US" sz="3000" b="1">
                <a:solidFill>
                  <a:srgbClr val="6B9462"/>
                </a:solidFill>
              </a:rPr>
              <a:t>Multiplicative inverse</a:t>
            </a:r>
            <a:r>
              <a:rPr lang="en-US" sz="3000">
                <a:solidFill>
                  <a:schemeClr val="dk1"/>
                </a:solidFill>
              </a:rPr>
              <a:t>: multiplication MOD M yields 1</a:t>
            </a:r>
          </a:p>
          <a:p>
            <a:pPr marL="742950" lvl="1" indent="-161925" rtl="0">
              <a:lnSpc>
                <a:spcPct val="80000"/>
              </a:lnSpc>
              <a:spcBef>
                <a:spcPts val="520"/>
              </a:spcBef>
              <a:buClr>
                <a:schemeClr val="dk1"/>
              </a:buClr>
              <a:buSzPct val="100000"/>
              <a:buFont typeface="Gloria Hallelujah"/>
            </a:pPr>
            <a:r>
              <a:rPr lang="en-US" sz="3000">
                <a:solidFill>
                  <a:schemeClr val="dk1"/>
                </a:solidFill>
              </a:rPr>
              <a:t>E.g., M=10, 3 and 7 are inverse of each other because 3×7 MOD 10 = 1</a:t>
            </a:r>
          </a:p>
          <a:p>
            <a:pPr marL="457200" lvl="0" indent="0" rtl="0">
              <a:lnSpc>
                <a:spcPct val="80000"/>
              </a:lnSpc>
              <a:spcBef>
                <a:spcPts val="520"/>
              </a:spcBef>
              <a:buNone/>
            </a:pPr>
            <a:endParaRPr sz="3000">
              <a:solidFill>
                <a:schemeClr val="dk1"/>
              </a:solidFill>
            </a:endParaRPr>
          </a:p>
          <a:p>
            <a:pPr marL="342900" lvl="0" indent="-200025" rtl="0">
              <a:lnSpc>
                <a:spcPct val="80000"/>
              </a:lnSpc>
              <a:spcBef>
                <a:spcPts val="600"/>
              </a:spcBef>
              <a:buClr>
                <a:srgbClr val="6B9462"/>
              </a:buClr>
              <a:buSzPct val="100000"/>
              <a:buFont typeface="Gloria Hallelujah"/>
            </a:pPr>
            <a:r>
              <a:rPr lang="en-US" sz="3000" b="1">
                <a:solidFill>
                  <a:srgbClr val="6B9462"/>
                </a:solidFill>
              </a:rPr>
              <a:t>Only some numbers have inverse</a:t>
            </a:r>
          </a:p>
          <a:p>
            <a:pPr marL="742950" lvl="1" indent="-161925" rtl="0">
              <a:lnSpc>
                <a:spcPct val="80000"/>
              </a:lnSpc>
              <a:spcBef>
                <a:spcPts val="520"/>
              </a:spcBef>
              <a:buClr>
                <a:schemeClr val="dk1"/>
              </a:buClr>
              <a:buSzPct val="100000"/>
              <a:buFont typeface="Gloria Hallelujah"/>
            </a:pPr>
            <a:r>
              <a:rPr lang="en-US" sz="3000">
                <a:solidFill>
                  <a:schemeClr val="dk1"/>
                </a:solidFill>
              </a:rPr>
              <a:t>But 2, 5, 6, 8 do not have inverse when M=10</a:t>
            </a:r>
          </a:p>
          <a:p>
            <a:pPr marL="457200" lvl="0" indent="0" rtl="0">
              <a:lnSpc>
                <a:spcPct val="80000"/>
              </a:lnSpc>
              <a:spcBef>
                <a:spcPts val="520"/>
              </a:spcBef>
              <a:buNone/>
            </a:pPr>
            <a:endParaRPr sz="3000">
              <a:solidFill>
                <a:schemeClr val="dk1"/>
              </a:solidFill>
            </a:endParaRPr>
          </a:p>
        </p:txBody>
      </p:sp>
    </p:spTree>
  </p:cSld>
  <p:clrMapOvr>
    <a:masterClrMapping/>
  </p:clrMapOvr>
  <p:transition spd="slow">
    <p:cut/>
  </p:transition>
</p:sld>
</file>

<file path=ppt/theme/theme1.xml><?xml version="1.0" encoding="utf-8"?>
<a:theme xmlns:a="http://schemas.openxmlformats.org/drawingml/2006/main" name="1_591wF97">
  <a:themeElements>
    <a:clrScheme name="591wF97 1">
      <a:dk1>
        <a:srgbClr val="000000"/>
      </a:dk1>
      <a:lt1>
        <a:srgbClr val="FFFFFF"/>
      </a:lt1>
      <a:dk2>
        <a:srgbClr val="3333FF"/>
      </a:dk2>
      <a:lt2>
        <a:srgbClr val="00FFFF"/>
      </a:lt2>
      <a:accent1>
        <a:srgbClr val="00CCCC"/>
      </a:accent1>
      <a:accent2>
        <a:srgbClr val="CC99FF"/>
      </a:accent2>
      <a:accent3>
        <a:srgbClr val="ADADFF"/>
      </a:accent3>
      <a:accent4>
        <a:srgbClr val="DADADA"/>
      </a:accent4>
      <a:accent5>
        <a:srgbClr val="AAE2E2"/>
      </a:accent5>
      <a:accent6>
        <a:srgbClr val="B98AE7"/>
      </a:accent6>
      <a:hlink>
        <a:srgbClr val="6600CC"/>
      </a:hlink>
      <a:folHlink>
        <a:srgbClr val="669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29285</TotalTime>
  <Words>4781</Words>
  <Application>Microsoft Office PowerPoint</Application>
  <PresentationFormat>Geniş ekran</PresentationFormat>
  <Paragraphs>467</Paragraphs>
  <Slides>53</Slides>
  <Notes>33</Notes>
  <HiddenSlides>0</HiddenSlides>
  <MMClips>0</MMClips>
  <ScaleCrop>false</ScaleCrop>
  <HeadingPairs>
    <vt:vector size="6" baseType="variant">
      <vt:variant>
        <vt:lpstr>Kullanılan Yazı Tipleri</vt:lpstr>
      </vt:variant>
      <vt:variant>
        <vt:i4>5</vt:i4>
      </vt:variant>
      <vt:variant>
        <vt:lpstr>Tema</vt:lpstr>
      </vt:variant>
      <vt:variant>
        <vt:i4>1</vt:i4>
      </vt:variant>
      <vt:variant>
        <vt:lpstr>Slayt Başlıkları</vt:lpstr>
      </vt:variant>
      <vt:variant>
        <vt:i4>53</vt:i4>
      </vt:variant>
    </vt:vector>
  </HeadingPairs>
  <TitlesOfParts>
    <vt:vector size="59" baseType="lpstr">
      <vt:lpstr>Gloria Hallelujah</vt:lpstr>
      <vt:lpstr>Times New Roman</vt:lpstr>
      <vt:lpstr>Questrial</vt:lpstr>
      <vt:lpstr>Arial</vt:lpstr>
      <vt:lpstr>Söhne</vt:lpstr>
      <vt:lpstr>1_591wF97</vt:lpstr>
      <vt:lpstr>PowerPoint Sunusu</vt:lpstr>
      <vt:lpstr>PowerPoint Sunusu</vt:lpstr>
      <vt:lpstr>Public Key Encryption: PKE</vt:lpstr>
      <vt:lpstr>PKE STEPS</vt:lpstr>
      <vt:lpstr>PKE</vt:lpstr>
      <vt:lpstr>Modular Arithmetic</vt:lpstr>
      <vt:lpstr>Modular Arithmetic</vt:lpstr>
      <vt:lpstr>Additive Inverse Quiz</vt:lpstr>
      <vt:lpstr>Modular Multiplication</vt:lpstr>
      <vt:lpstr>Modular Multiplication</vt:lpstr>
      <vt:lpstr>Modular Multiplication Quiz</vt:lpstr>
      <vt:lpstr>Euler’s Totient Function</vt:lpstr>
      <vt:lpstr>Totient Quiz</vt:lpstr>
      <vt:lpstr>Modular Exponentiation</vt:lpstr>
      <vt:lpstr>Modular Exponentiation Quiz</vt:lpstr>
      <vt:lpstr>PowerPoint Sunusu</vt:lpstr>
      <vt:lpstr>RSA (Rivest, Shamir, Adleman)</vt:lpstr>
      <vt:lpstr>RSA Characteristics</vt:lpstr>
      <vt:lpstr>RSA Key Size</vt:lpstr>
      <vt:lpstr>PowerPoint Sunusu</vt:lpstr>
      <vt:lpstr>How Does RSA Work?</vt:lpstr>
      <vt:lpstr>Why does RSA Work?</vt:lpstr>
      <vt:lpstr>Why does RSA Work?</vt:lpstr>
      <vt:lpstr>My 2048 bit Public Key</vt:lpstr>
      <vt:lpstr>How to Get RSA Keys with OpenSSL</vt:lpstr>
      <vt:lpstr>Why RSA is Secure?</vt:lpstr>
      <vt:lpstr>Factoring History </vt:lpstr>
      <vt:lpstr>RSA in Practice</vt:lpstr>
      <vt:lpstr>RSA in Practice</vt:lpstr>
      <vt:lpstr>Diffie and Hellman Key Exchange</vt:lpstr>
      <vt:lpstr>Diffie and Hellman Key Exchange</vt:lpstr>
      <vt:lpstr>Diffie-Hellman Example</vt:lpstr>
      <vt:lpstr>Diffie-Hellman Security</vt:lpstr>
      <vt:lpstr>Diffie-Hellman Limitations</vt:lpstr>
      <vt:lpstr>Bucket Brigade Attack, Man-in-the-Middle(MIM)</vt:lpstr>
      <vt:lpstr>ElGamal </vt:lpstr>
      <vt:lpstr>Cyclic Group</vt:lpstr>
      <vt:lpstr>Generator Examples</vt:lpstr>
      <vt:lpstr>PowerPoint Sunusu</vt:lpstr>
      <vt:lpstr>PowerPoint Sunusu</vt:lpstr>
      <vt:lpstr>Computational Diffie-Hellman Assumption</vt:lpstr>
      <vt:lpstr>Decisional Diffie-Helman Assumption</vt:lpstr>
      <vt:lpstr>Security</vt:lpstr>
      <vt:lpstr>Malleability</vt:lpstr>
      <vt:lpstr>Other Public-Key Algorithms</vt:lpstr>
      <vt:lpstr>Other Public-Key Algorithms</vt:lpstr>
      <vt:lpstr>RSA, Diffie-Hellman Quiz</vt:lpstr>
      <vt:lpstr>Semantic Security</vt:lpstr>
      <vt:lpstr>CPA (Chosen Plaintext Attack)</vt:lpstr>
      <vt:lpstr>CPA (Chosen Plaintext Attack) Security= IND-CPA</vt:lpstr>
      <vt:lpstr>CCA1-2 (Chosen Ciphertext-1-2 Attack)</vt:lpstr>
      <vt:lpstr>Authenticated Encryption</vt:lpstr>
      <vt:lpstr>PowerPoint Sunusu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Dilek Taylı</cp:lastModifiedBy>
  <cp:revision>87</cp:revision>
  <dcterms:modified xsi:type="dcterms:W3CDTF">2023-11-22T08:52:43Z</dcterms:modified>
</cp:coreProperties>
</file>